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43871-F6C4-44C3-B2BB-D81A0206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771" y="4665133"/>
            <a:ext cx="2901895" cy="1599033"/>
          </a:xfrm>
        </p:spPr>
        <p:txBody>
          <a:bodyPr/>
          <a:lstStyle/>
          <a:p>
            <a:r>
              <a:rPr lang="tr-TR" sz="3600" dirty="0"/>
              <a:t> 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1FD53F-FA8C-4772-96B2-3971F016D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haroni" panose="02010803020104030203" pitchFamily="2" charset="-79"/>
                <a:cs typeface="Aharoni" panose="02010803020104030203" pitchFamily="2" charset="-79"/>
              </a:rPr>
              <a:t>UK HEALTH SYSTEM  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15DEF59-EB2E-400D-886F-280F9834A456}"/>
              </a:ext>
            </a:extLst>
          </p:cNvPr>
          <p:cNvPicPr/>
          <p:nvPr/>
        </p:nvPicPr>
        <p:blipFill>
          <a:blip r:embed="rId2"/>
          <a:srcRect/>
          <a:stretch/>
        </p:blipFill>
        <p:spPr bwMode="auto">
          <a:xfrm>
            <a:off x="11333440" y="113685"/>
            <a:ext cx="6667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90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D9B634-89D2-48A1-A416-F190F79D3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86400"/>
          </a:xfrm>
        </p:spPr>
        <p:txBody>
          <a:bodyPr>
            <a:normAutofit fontScale="92500" lnSpcReduction="20000"/>
          </a:bodyPr>
          <a:lstStyle/>
          <a:p>
            <a:endParaRPr lang="tr-TR" sz="3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tr-TR" sz="3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healthcare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industry</a:t>
            </a:r>
            <a:r>
              <a:rPr lang="tr-TR" sz="3900" dirty="0">
                <a:latin typeface="Calibri" panose="020F0502020204030204" pitchFamily="34" charset="0"/>
              </a:rPr>
              <a:t>, </a:t>
            </a:r>
            <a:r>
              <a:rPr lang="tr-TR" sz="3900" dirty="0" err="1">
                <a:latin typeface="Calibri" panose="020F0502020204030204" pitchFamily="34" charset="0"/>
              </a:rPr>
              <a:t>one</a:t>
            </a:r>
            <a:r>
              <a:rPr lang="tr-TR" sz="3900" dirty="0">
                <a:latin typeface="Calibri" panose="020F0502020204030204" pitchFamily="34" charset="0"/>
              </a:rPr>
              <a:t> of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largest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industries</a:t>
            </a:r>
            <a:r>
              <a:rPr lang="tr-TR" sz="3900" dirty="0">
                <a:latin typeface="Calibri" panose="020F0502020204030204" pitchFamily="34" charset="0"/>
              </a:rPr>
              <a:t> in Britain, </a:t>
            </a:r>
            <a:r>
              <a:rPr lang="tr-TR" sz="3900" dirty="0" err="1">
                <a:latin typeface="Calibri" panose="020F0502020204030204" pitchFamily="34" charset="0"/>
              </a:rPr>
              <a:t>continues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to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maintain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and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increase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its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importance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after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pandemic</a:t>
            </a:r>
            <a:r>
              <a:rPr lang="tr-TR" sz="3900" dirty="0">
                <a:latin typeface="Calibri" panose="020F0502020204030204" pitchFamily="34" charset="0"/>
              </a:rPr>
              <a:t>. </a:t>
            </a:r>
            <a:r>
              <a:rPr lang="tr-TR" sz="3900" dirty="0" err="1">
                <a:latin typeface="Calibri" panose="020F0502020204030204" pitchFamily="34" charset="0"/>
              </a:rPr>
              <a:t>In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health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sector</a:t>
            </a:r>
            <a:r>
              <a:rPr lang="tr-TR" sz="3900" dirty="0">
                <a:latin typeface="Calibri" panose="020F0502020204030204" pitchFamily="34" charset="0"/>
              </a:rPr>
              <a:t>, </a:t>
            </a:r>
            <a:r>
              <a:rPr lang="tr-TR" sz="3900" dirty="0" err="1">
                <a:latin typeface="Calibri" panose="020F0502020204030204" pitchFamily="34" charset="0"/>
              </a:rPr>
              <a:t>which</a:t>
            </a:r>
            <a:r>
              <a:rPr lang="tr-TR" sz="3900" dirty="0">
                <a:latin typeface="Calibri" panose="020F0502020204030204" pitchFamily="34" charset="0"/>
              </a:rPr>
              <a:t> has a </a:t>
            </a:r>
            <a:r>
              <a:rPr lang="tr-TR" sz="3900" dirty="0" err="1">
                <a:latin typeface="Calibri" panose="020F0502020204030204" pitchFamily="34" charset="0"/>
              </a:rPr>
              <a:t>very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wide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framework</a:t>
            </a:r>
            <a:r>
              <a:rPr lang="tr-TR" sz="3900" dirty="0">
                <a:latin typeface="Calibri" panose="020F0502020204030204" pitchFamily="34" charset="0"/>
              </a:rPr>
              <a:t>, </a:t>
            </a:r>
            <a:r>
              <a:rPr lang="tr-TR" sz="3900" dirty="0" err="1">
                <a:latin typeface="Calibri" panose="020F0502020204030204" pitchFamily="34" charset="0"/>
              </a:rPr>
              <a:t>especially</a:t>
            </a:r>
            <a:r>
              <a:rPr lang="tr-TR" sz="3900" dirty="0">
                <a:latin typeface="Calibri" panose="020F0502020204030204" pitchFamily="34" charset="0"/>
              </a:rPr>
              <a:t> in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medical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device</a:t>
            </a:r>
            <a:r>
              <a:rPr lang="tr-TR" sz="3900" dirty="0">
                <a:latin typeface="Calibri" panose="020F0502020204030204" pitchFamily="34" charset="0"/>
              </a:rPr>
              <a:t> market,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market size in </a:t>
            </a:r>
            <a:r>
              <a:rPr lang="tr-TR" sz="3900" dirty="0" err="1">
                <a:latin typeface="Calibri" panose="020F0502020204030204" pitchFamily="34" charset="0"/>
              </a:rPr>
              <a:t>England</a:t>
            </a:r>
            <a:r>
              <a:rPr lang="tr-TR" sz="3900" dirty="0">
                <a:latin typeface="Calibri" panose="020F0502020204030204" pitchFamily="34" charset="0"/>
              </a:rPr>
              <a:t>, </a:t>
            </a:r>
            <a:r>
              <a:rPr lang="tr-TR" sz="3900" dirty="0" err="1">
                <a:latin typeface="Calibri" panose="020F0502020204030204" pitchFamily="34" charset="0"/>
              </a:rPr>
              <a:t>which</a:t>
            </a:r>
            <a:r>
              <a:rPr lang="tr-TR" sz="3900" dirty="0">
                <a:latin typeface="Calibri" panose="020F0502020204030204" pitchFamily="34" charset="0"/>
              </a:rPr>
              <a:t> is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2nd </a:t>
            </a:r>
            <a:r>
              <a:rPr lang="tr-TR" sz="3900" dirty="0" err="1">
                <a:latin typeface="Calibri" panose="020F0502020204030204" pitchFamily="34" charset="0"/>
              </a:rPr>
              <a:t>largest</a:t>
            </a:r>
            <a:r>
              <a:rPr lang="tr-TR" sz="3900" dirty="0">
                <a:latin typeface="Calibri" panose="020F0502020204030204" pitchFamily="34" charset="0"/>
              </a:rPr>
              <a:t> in Europe </a:t>
            </a:r>
            <a:r>
              <a:rPr lang="tr-TR" sz="3900" dirty="0" err="1">
                <a:latin typeface="Calibri" panose="020F0502020204030204" pitchFamily="34" charset="0"/>
              </a:rPr>
              <a:t>and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6th in </a:t>
            </a:r>
            <a:r>
              <a:rPr lang="tr-TR" sz="3900" dirty="0" err="1">
                <a:latin typeface="Calibri" panose="020F0502020204030204" pitchFamily="34" charset="0"/>
              </a:rPr>
              <a:t>the</a:t>
            </a:r>
            <a:r>
              <a:rPr lang="tr-TR" sz="3900" dirty="0">
                <a:latin typeface="Calibri" panose="020F0502020204030204" pitchFamily="34" charset="0"/>
              </a:rPr>
              <a:t> </a:t>
            </a:r>
            <a:r>
              <a:rPr lang="tr-TR" sz="3900" dirty="0" err="1">
                <a:latin typeface="Calibri" panose="020F0502020204030204" pitchFamily="34" charset="0"/>
              </a:rPr>
              <a:t>world</a:t>
            </a:r>
            <a:r>
              <a:rPr lang="tr-TR" sz="3900" dirty="0">
                <a:latin typeface="Calibri" panose="020F0502020204030204" pitchFamily="34" charset="0"/>
              </a:rPr>
              <a:t>, is </a:t>
            </a:r>
            <a:r>
              <a:rPr lang="tr-TR" sz="3900" dirty="0" err="1">
                <a:latin typeface="Calibri" panose="020F0502020204030204" pitchFamily="34" charset="0"/>
              </a:rPr>
              <a:t>over</a:t>
            </a:r>
            <a:r>
              <a:rPr lang="tr-TR" sz="3900" dirty="0">
                <a:latin typeface="Calibri" panose="020F0502020204030204" pitchFamily="34" charset="0"/>
              </a:rPr>
              <a:t> 10 </a:t>
            </a:r>
            <a:r>
              <a:rPr lang="tr-TR" sz="3900" dirty="0" err="1">
                <a:latin typeface="Calibri" panose="020F0502020204030204" pitchFamily="34" charset="0"/>
              </a:rPr>
              <a:t>billion</a:t>
            </a:r>
            <a:r>
              <a:rPr lang="tr-TR" sz="3900" dirty="0">
                <a:latin typeface="Calibri" panose="020F0502020204030204" pitchFamily="34" charset="0"/>
              </a:rPr>
              <a:t> GB.</a:t>
            </a:r>
            <a:endParaRPr lang="en-US" sz="39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E7F05FB-770A-47AF-9C3A-D936E9A3AE82}"/>
              </a:ext>
            </a:extLst>
          </p:cNvPr>
          <p:cNvPicPr/>
          <p:nvPr/>
        </p:nvPicPr>
        <p:blipFill>
          <a:blip r:embed="rId2"/>
          <a:srcRect/>
          <a:stretch/>
        </p:blipFill>
        <p:spPr bwMode="auto">
          <a:xfrm>
            <a:off x="11324465" y="135149"/>
            <a:ext cx="6667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3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C49250-318F-47B9-8086-EA67FC2BD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626" y="1298122"/>
            <a:ext cx="8534400" cy="5063359"/>
          </a:xfrm>
        </p:spPr>
        <p:txBody>
          <a:bodyPr>
            <a:normAutofit/>
          </a:bodyPr>
          <a:lstStyle/>
          <a:p>
            <a:pPr algn="just"/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Local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medical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device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manufacturers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consist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small-scale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manufacturers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around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3000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local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medical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device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manufacturers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Firms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including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American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country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manufacturers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sell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through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UK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companies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affiliates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strong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muscles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UK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manufacturers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mostly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focused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orthopedics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imaging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devices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cardiac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devices</a:t>
            </a:r>
            <a:r>
              <a:rPr lang="tr-TR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36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B469DD6-D929-45F4-A92E-F11842E35EDD}"/>
              </a:ext>
            </a:extLst>
          </p:cNvPr>
          <p:cNvPicPr/>
          <p:nvPr/>
        </p:nvPicPr>
        <p:blipFill>
          <a:blip r:embed="rId2"/>
          <a:srcRect/>
          <a:stretch/>
        </p:blipFill>
        <p:spPr bwMode="auto">
          <a:xfrm>
            <a:off x="11364222" y="130435"/>
            <a:ext cx="6667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789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E86F23-1B55-4813-85D4-8AE81C919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33" y="1045029"/>
            <a:ext cx="8534400" cy="498978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600" dirty="0" err="1">
                <a:latin typeface="Calibri" panose="020F0502020204030204" pitchFamily="34" charset="0"/>
              </a:rPr>
              <a:t>In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addition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to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purchases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from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local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manufacturers</a:t>
            </a:r>
            <a:r>
              <a:rPr lang="tr-TR" sz="3600" dirty="0">
                <a:latin typeface="Calibri" panose="020F0502020204030204" pitchFamily="34" charset="0"/>
              </a:rPr>
              <a:t>,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UK </a:t>
            </a:r>
            <a:r>
              <a:rPr lang="tr-TR" sz="3600" dirty="0" err="1">
                <a:latin typeface="Calibri" panose="020F0502020204030204" pitchFamily="34" charset="0"/>
              </a:rPr>
              <a:t>constantly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imports</a:t>
            </a:r>
            <a:r>
              <a:rPr lang="tr-TR" sz="3600" dirty="0">
                <a:latin typeface="Calibri" panose="020F0502020204030204" pitchFamily="34" charset="0"/>
              </a:rPr>
              <a:t> a </a:t>
            </a:r>
            <a:r>
              <a:rPr lang="tr-TR" sz="3600" dirty="0" err="1">
                <a:latin typeface="Calibri" panose="020F0502020204030204" pitchFamily="34" charset="0"/>
              </a:rPr>
              <a:t>large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number</a:t>
            </a:r>
            <a:r>
              <a:rPr lang="tr-TR" sz="3600" dirty="0">
                <a:latin typeface="Calibri" panose="020F0502020204030204" pitchFamily="34" charset="0"/>
              </a:rPr>
              <a:t> of </a:t>
            </a:r>
            <a:r>
              <a:rPr lang="tr-TR" sz="3600" dirty="0" err="1">
                <a:latin typeface="Calibri" panose="020F0502020204030204" pitchFamily="34" charset="0"/>
              </a:rPr>
              <a:t>medical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devices</a:t>
            </a:r>
            <a:r>
              <a:rPr lang="tr-TR" sz="3600" dirty="0">
                <a:latin typeface="Calibri" panose="020F0502020204030204" pitchFamily="34" charset="0"/>
              </a:rPr>
              <a:t>. </a:t>
            </a:r>
            <a:r>
              <a:rPr lang="tr-TR" sz="3600" dirty="0" err="1">
                <a:latin typeface="Calibri" panose="020F0502020204030204" pitchFamily="34" charset="0"/>
              </a:rPr>
              <a:t>In</a:t>
            </a:r>
            <a:r>
              <a:rPr lang="tr-TR" sz="3600" dirty="0">
                <a:latin typeface="Calibri" panose="020F0502020204030204" pitchFamily="34" charset="0"/>
              </a:rPr>
              <a:t> a </a:t>
            </a:r>
            <a:r>
              <a:rPr lang="tr-TR" sz="3600" dirty="0" err="1">
                <a:latin typeface="Calibri" panose="020F0502020204030204" pitchFamily="34" charset="0"/>
              </a:rPr>
              <a:t>highly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competitive</a:t>
            </a:r>
            <a:r>
              <a:rPr lang="tr-TR" sz="3600" dirty="0">
                <a:latin typeface="Calibri" panose="020F0502020204030204" pitchFamily="34" charset="0"/>
              </a:rPr>
              <a:t> market, market </a:t>
            </a:r>
            <a:r>
              <a:rPr lang="tr-TR" sz="3600" dirty="0" err="1">
                <a:latin typeface="Calibri" panose="020F0502020204030204" pitchFamily="34" charset="0"/>
              </a:rPr>
              <a:t>entry</a:t>
            </a:r>
            <a:r>
              <a:rPr lang="tr-TR" sz="3600" dirty="0">
                <a:latin typeface="Calibri" panose="020F0502020204030204" pitchFamily="34" charset="0"/>
              </a:rPr>
              <a:t> can </a:t>
            </a:r>
            <a:r>
              <a:rPr lang="tr-TR" sz="3600" dirty="0" err="1">
                <a:latin typeface="Calibri" panose="020F0502020204030204" pitchFamily="34" charset="0"/>
              </a:rPr>
              <a:t>take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some</a:t>
            </a:r>
            <a:r>
              <a:rPr lang="tr-TR" sz="3600" dirty="0">
                <a:latin typeface="Calibri" panose="020F0502020204030204" pitchFamily="34" charset="0"/>
              </a:rPr>
              <a:t> time </a:t>
            </a:r>
            <a:r>
              <a:rPr lang="tr-TR" sz="3600" dirty="0" err="1">
                <a:latin typeface="Calibri" panose="020F0502020204030204" pitchFamily="34" charset="0"/>
              </a:rPr>
              <a:t>and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resources</a:t>
            </a:r>
            <a:r>
              <a:rPr lang="tr-TR" sz="3600" dirty="0">
                <a:latin typeface="Calibri" panose="020F0502020204030204" pitchFamily="34" charset="0"/>
              </a:rPr>
              <a:t>. </a:t>
            </a:r>
            <a:r>
              <a:rPr lang="tr-TR" sz="3600" dirty="0" err="1">
                <a:latin typeface="Calibri" panose="020F0502020204030204" pitchFamily="34" charset="0"/>
              </a:rPr>
              <a:t>In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particular</a:t>
            </a:r>
            <a:r>
              <a:rPr lang="tr-TR" sz="3600" dirty="0">
                <a:latin typeface="Calibri" panose="020F0502020204030204" pitchFamily="34" charset="0"/>
              </a:rPr>
              <a:t>,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NHS (</a:t>
            </a:r>
            <a:r>
              <a:rPr lang="tr-TR" sz="3600" dirty="0" err="1">
                <a:latin typeface="Calibri" panose="020F0502020204030204" pitchFamily="34" charset="0"/>
              </a:rPr>
              <a:t>National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Health</a:t>
            </a:r>
            <a:r>
              <a:rPr lang="tr-TR" sz="3600" dirty="0">
                <a:latin typeface="Calibri" panose="020F0502020204030204" pitchFamily="34" charset="0"/>
              </a:rPr>
              <a:t> Service) here is </a:t>
            </a:r>
            <a:r>
              <a:rPr lang="tr-TR" sz="3600" dirty="0" err="1">
                <a:latin typeface="Calibri" panose="020F0502020204030204" pitchFamily="34" charset="0"/>
              </a:rPr>
              <a:t>exactly</a:t>
            </a:r>
            <a:r>
              <a:rPr lang="tr-TR" sz="3600" dirty="0">
                <a:latin typeface="Calibri" panose="020F0502020204030204" pitchFamily="34" charset="0"/>
              </a:rPr>
              <a:t> a </a:t>
            </a:r>
            <a:r>
              <a:rPr lang="tr-TR" sz="3600" dirty="0" err="1">
                <a:latin typeface="Calibri" panose="020F0502020204030204" pitchFamily="34" charset="0"/>
              </a:rPr>
              <a:t>government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agency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and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major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purchaser</a:t>
            </a:r>
            <a:r>
              <a:rPr lang="tr-TR" sz="3600" dirty="0">
                <a:latin typeface="Calibri" panose="020F0502020204030204" pitchFamily="34" charset="0"/>
              </a:rPr>
              <a:t> of </a:t>
            </a:r>
            <a:r>
              <a:rPr lang="tr-TR" sz="3600" dirty="0" err="1">
                <a:latin typeface="Calibri" panose="020F0502020204030204" pitchFamily="34" charset="0"/>
              </a:rPr>
              <a:t>medical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devices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and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other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health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products</a:t>
            </a:r>
            <a:r>
              <a:rPr lang="tr-TR" sz="3600" dirty="0">
                <a:latin typeface="Calibri" panose="020F0502020204030204" pitchFamily="34" charset="0"/>
              </a:rPr>
              <a:t>. 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0782A8A-FF5A-4BD5-BBDF-2CAEB085B0AB}"/>
              </a:ext>
            </a:extLst>
          </p:cNvPr>
          <p:cNvPicPr/>
          <p:nvPr/>
        </p:nvPicPr>
        <p:blipFill>
          <a:blip r:embed="rId2"/>
          <a:srcRect/>
          <a:stretch/>
        </p:blipFill>
        <p:spPr bwMode="auto">
          <a:xfrm>
            <a:off x="11353420" y="103932"/>
            <a:ext cx="6667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17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6EA4D2-69FB-4727-9536-8BE54E449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31524"/>
          </a:xfrm>
        </p:spPr>
        <p:txBody>
          <a:bodyPr/>
          <a:lstStyle/>
          <a:p>
            <a:pPr algn="just"/>
            <a:r>
              <a:rPr lang="tr-TR" sz="3600" dirty="0" err="1">
                <a:latin typeface="Calibri" panose="020F0502020204030204" pitchFamily="34" charset="0"/>
              </a:rPr>
              <a:t>Reaching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NHS, </a:t>
            </a:r>
            <a:r>
              <a:rPr lang="tr-TR" sz="3600" dirty="0" err="1">
                <a:latin typeface="Calibri" panose="020F0502020204030204" pitchFamily="34" charset="0"/>
              </a:rPr>
              <a:t>which</a:t>
            </a:r>
            <a:r>
              <a:rPr lang="tr-TR" sz="3600" dirty="0">
                <a:latin typeface="Calibri" panose="020F0502020204030204" pitchFamily="34" charset="0"/>
              </a:rPr>
              <a:t> has </a:t>
            </a:r>
            <a:r>
              <a:rPr lang="tr-TR" sz="3600" dirty="0" err="1">
                <a:latin typeface="Calibri" panose="020F0502020204030204" pitchFamily="34" charset="0"/>
              </a:rPr>
              <a:t>approximately</a:t>
            </a:r>
            <a:r>
              <a:rPr lang="tr-TR" sz="3600" dirty="0">
                <a:latin typeface="Calibri" panose="020F0502020204030204" pitchFamily="34" charset="0"/>
              </a:rPr>
              <a:t> 1260 </a:t>
            </a:r>
            <a:r>
              <a:rPr lang="tr-TR" sz="3600" dirty="0" err="1">
                <a:latin typeface="Calibri" panose="020F0502020204030204" pitchFamily="34" charset="0"/>
              </a:rPr>
              <a:t>hospitals</a:t>
            </a:r>
            <a:r>
              <a:rPr lang="tr-TR" sz="3600" dirty="0">
                <a:latin typeface="Calibri" panose="020F0502020204030204" pitchFamily="34" charset="0"/>
              </a:rPr>
              <a:t>, is </a:t>
            </a:r>
            <a:r>
              <a:rPr lang="tr-TR" sz="3600" dirty="0" err="1">
                <a:latin typeface="Calibri" panose="020F0502020204030204" pitchFamily="34" charset="0"/>
              </a:rPr>
              <a:t>possible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with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correct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pricing</a:t>
            </a:r>
            <a:r>
              <a:rPr lang="tr-TR" sz="3600" dirty="0">
                <a:latin typeface="Calibri" panose="020F0502020204030204" pitchFamily="34" charset="0"/>
              </a:rPr>
              <a:t>, </a:t>
            </a:r>
            <a:r>
              <a:rPr lang="tr-TR" sz="3600" dirty="0" err="1">
                <a:latin typeface="Calibri" panose="020F0502020204030204" pitchFamily="34" charset="0"/>
              </a:rPr>
              <a:t>following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tenders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and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managing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procurement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process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properly</a:t>
            </a:r>
            <a:r>
              <a:rPr lang="tr-TR" sz="3600" dirty="0">
                <a:latin typeface="Calibri" panose="020F0502020204030204" pitchFamily="34" charset="0"/>
              </a:rPr>
              <a:t>.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NHS is </a:t>
            </a:r>
            <a:r>
              <a:rPr lang="tr-TR" sz="3600" dirty="0" err="1">
                <a:latin typeface="Calibri" panose="020F0502020204030204" pitchFamily="34" charset="0"/>
              </a:rPr>
              <a:t>also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world's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largest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employer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with</a:t>
            </a:r>
            <a:r>
              <a:rPr lang="tr-TR" sz="3600" dirty="0">
                <a:latin typeface="Calibri" panose="020F0502020204030204" pitchFamily="34" charset="0"/>
              </a:rPr>
              <a:t> 1.3 </a:t>
            </a:r>
            <a:r>
              <a:rPr lang="tr-TR" sz="3600" dirty="0" err="1">
                <a:latin typeface="Calibri" panose="020F0502020204030204" pitchFamily="34" charset="0"/>
              </a:rPr>
              <a:t>million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employees</a:t>
            </a:r>
            <a:r>
              <a:rPr lang="tr-TR" sz="3600" dirty="0">
                <a:latin typeface="Calibri" panose="020F0502020204030204" pitchFamily="34" charset="0"/>
              </a:rPr>
              <a:t>. 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91CEA1B-2745-457F-B096-B22470C5CCEB}"/>
              </a:ext>
            </a:extLst>
          </p:cNvPr>
          <p:cNvPicPr/>
          <p:nvPr/>
        </p:nvPicPr>
        <p:blipFill>
          <a:blip r:embed="rId2"/>
          <a:srcRect/>
          <a:stretch/>
        </p:blipFill>
        <p:spPr bwMode="auto">
          <a:xfrm>
            <a:off x="11337717" y="117183"/>
            <a:ext cx="6667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631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C2B543-EDD4-40C1-8F1B-869F02EDE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06" y="2215994"/>
            <a:ext cx="8534400" cy="3615267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3600" dirty="0" err="1">
                <a:latin typeface="Calibri" panose="020F0502020204030204" pitchFamily="34" charset="0"/>
              </a:rPr>
              <a:t>Out</a:t>
            </a:r>
            <a:r>
              <a:rPr lang="tr-TR" sz="3600" dirty="0">
                <a:latin typeface="Calibri" panose="020F0502020204030204" pitchFamily="34" charset="0"/>
              </a:rPr>
              <a:t> of </a:t>
            </a:r>
            <a:r>
              <a:rPr lang="tr-TR" sz="3600" dirty="0" err="1">
                <a:latin typeface="Calibri" panose="020F0502020204030204" pitchFamily="34" charset="0"/>
              </a:rPr>
              <a:t>pandemic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periods</a:t>
            </a:r>
            <a:r>
              <a:rPr lang="tr-TR" sz="3600" dirty="0">
                <a:latin typeface="Calibri" panose="020F0502020204030204" pitchFamily="34" charset="0"/>
              </a:rPr>
              <a:t>, </a:t>
            </a:r>
            <a:r>
              <a:rPr lang="tr-TR" sz="3600" dirty="0" err="1">
                <a:latin typeface="Calibri" panose="020F0502020204030204" pitchFamily="34" charset="0"/>
              </a:rPr>
              <a:t>approximately</a:t>
            </a:r>
            <a:r>
              <a:rPr lang="tr-TR" sz="3600" dirty="0">
                <a:latin typeface="Calibri" panose="020F0502020204030204" pitchFamily="34" charset="0"/>
              </a:rPr>
              <a:t> 835,000 </a:t>
            </a:r>
            <a:r>
              <a:rPr lang="tr-TR" sz="3600" dirty="0" err="1">
                <a:latin typeface="Calibri" panose="020F0502020204030204" pitchFamily="34" charset="0"/>
              </a:rPr>
              <a:t>people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visit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health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centers</a:t>
            </a:r>
            <a:r>
              <a:rPr lang="tr-TR" sz="3600" dirty="0">
                <a:latin typeface="Calibri" panose="020F0502020204030204" pitchFamily="34" charset="0"/>
              </a:rPr>
              <a:t> in 1 </a:t>
            </a:r>
            <a:r>
              <a:rPr lang="tr-TR" sz="3600" dirty="0" err="1">
                <a:latin typeface="Calibri" panose="020F0502020204030204" pitchFamily="34" charset="0"/>
              </a:rPr>
              <a:t>day</a:t>
            </a:r>
            <a:r>
              <a:rPr lang="tr-TR" sz="3600" dirty="0">
                <a:latin typeface="Calibri" panose="020F0502020204030204" pitchFamily="34" charset="0"/>
              </a:rPr>
              <a:t>, 50,000 </a:t>
            </a:r>
            <a:r>
              <a:rPr lang="tr-TR" sz="3600" dirty="0" err="1">
                <a:latin typeface="Calibri" panose="020F0502020204030204" pitchFamily="34" charset="0"/>
              </a:rPr>
              <a:t>people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receive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emergency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services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and</a:t>
            </a:r>
            <a:r>
              <a:rPr lang="tr-TR" sz="3600" dirty="0">
                <a:latin typeface="Calibri" panose="020F0502020204030204" pitchFamily="34" charset="0"/>
              </a:rPr>
              <a:t> 36,000 </a:t>
            </a:r>
            <a:r>
              <a:rPr lang="tr-TR" sz="3600" dirty="0" err="1">
                <a:latin typeface="Calibri" panose="020F0502020204030204" pitchFamily="34" charset="0"/>
              </a:rPr>
              <a:t>people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visit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hospitals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by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appointment</a:t>
            </a:r>
            <a:r>
              <a:rPr lang="tr-TR" sz="3600" dirty="0">
                <a:latin typeface="Calibri" panose="020F0502020204030204" pitchFamily="34" charset="0"/>
              </a:rPr>
              <a:t>.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Ministry</a:t>
            </a:r>
            <a:r>
              <a:rPr lang="tr-TR" sz="3600" dirty="0">
                <a:latin typeface="Calibri" panose="020F0502020204030204" pitchFamily="34" charset="0"/>
              </a:rPr>
              <a:t> of </a:t>
            </a:r>
            <a:r>
              <a:rPr lang="tr-TR" sz="3600" dirty="0" err="1">
                <a:latin typeface="Calibri" panose="020F0502020204030204" pitchFamily="34" charset="0"/>
              </a:rPr>
              <a:t>Health</a:t>
            </a:r>
            <a:r>
              <a:rPr lang="tr-TR" sz="3600" dirty="0">
                <a:latin typeface="Calibri" panose="020F0502020204030204" pitchFamily="34" charset="0"/>
              </a:rPr>
              <a:t> has </a:t>
            </a:r>
            <a:r>
              <a:rPr lang="tr-TR" sz="3600" dirty="0" err="1">
                <a:latin typeface="Calibri" panose="020F0502020204030204" pitchFamily="34" charset="0"/>
              </a:rPr>
              <a:t>spent</a:t>
            </a:r>
            <a:r>
              <a:rPr lang="tr-TR" sz="3600" dirty="0">
                <a:latin typeface="Calibri" panose="020F0502020204030204" pitchFamily="34" charset="0"/>
              </a:rPr>
              <a:t> 130 </a:t>
            </a:r>
            <a:r>
              <a:rPr lang="tr-TR" sz="3600" dirty="0" err="1">
                <a:latin typeface="Calibri" panose="020F0502020204030204" pitchFamily="34" charset="0"/>
              </a:rPr>
              <a:t>billion</a:t>
            </a:r>
            <a:r>
              <a:rPr lang="tr-TR" sz="3600" dirty="0">
                <a:latin typeface="Calibri" panose="020F0502020204030204" pitchFamily="34" charset="0"/>
              </a:rPr>
              <a:t> GBP on </a:t>
            </a:r>
            <a:r>
              <a:rPr lang="tr-TR" sz="3600" dirty="0" err="1">
                <a:latin typeface="Calibri" panose="020F0502020204030204" pitchFamily="34" charset="0"/>
              </a:rPr>
              <a:t>the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healthcare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sector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alone</a:t>
            </a:r>
            <a:r>
              <a:rPr lang="tr-TR" sz="3600" dirty="0">
                <a:latin typeface="Calibri" panose="020F0502020204030204" pitchFamily="34" charset="0"/>
              </a:rPr>
              <a:t> in 2019/20.</a:t>
            </a:r>
            <a:endParaRPr lang="en-US" sz="36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75F381F-3F32-407B-9623-B730B5F87B96}"/>
              </a:ext>
            </a:extLst>
          </p:cNvPr>
          <p:cNvPicPr/>
          <p:nvPr/>
        </p:nvPicPr>
        <p:blipFill>
          <a:blip r:embed="rId2"/>
          <a:srcRect/>
          <a:stretch/>
        </p:blipFill>
        <p:spPr bwMode="auto">
          <a:xfrm>
            <a:off x="11300801" y="164630"/>
            <a:ext cx="6667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38684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ğulu Cam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272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Calibri</vt:lpstr>
      <vt:lpstr>Century Gothic</vt:lpstr>
      <vt:lpstr>Wingdings 3</vt:lpstr>
      <vt:lpstr>Dilim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ARZU BALKAS</dc:creator>
  <cp:lastModifiedBy>Murat Taşkın</cp:lastModifiedBy>
  <cp:revision>4</cp:revision>
  <dcterms:created xsi:type="dcterms:W3CDTF">2020-11-22T23:30:05Z</dcterms:created>
  <dcterms:modified xsi:type="dcterms:W3CDTF">2020-12-05T09:21:19Z</dcterms:modified>
</cp:coreProperties>
</file>