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90" autoAdjust="0"/>
    <p:restoredTop sz="94660"/>
  </p:normalViewPr>
  <p:slideViewPr>
    <p:cSldViewPr snapToGrid="0">
      <p:cViewPr varScale="1">
        <p:scale>
          <a:sx n="72" d="100"/>
          <a:sy n="72" d="100"/>
        </p:scale>
        <p:origin x="4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/>
              <a:t>Asıl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/>
              <a:t>Asıl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1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12/5/2020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4B43871-F6C4-44C3-B2BB-D81A020641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12771" y="4665133"/>
            <a:ext cx="2901895" cy="1599033"/>
          </a:xfrm>
        </p:spPr>
        <p:txBody>
          <a:bodyPr/>
          <a:lstStyle/>
          <a:p>
            <a:r>
              <a:rPr lang="tr-TR" sz="3600" dirty="0"/>
              <a:t> </a:t>
            </a:r>
            <a:br>
              <a:rPr lang="en-US" sz="3600" dirty="0"/>
            </a:br>
            <a:endParaRPr lang="en-US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D1FD53F-FA8C-4772-96B2-3971F016DE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800" dirty="0">
                <a:latin typeface="Aharoni" panose="02010803020104030203" pitchFamily="2" charset="-79"/>
                <a:cs typeface="Aharoni" panose="02010803020104030203" pitchFamily="2" charset="-79"/>
              </a:rPr>
              <a:t>UK HEALTH SYSTEM  </a:t>
            </a:r>
            <a:endParaRPr lang="en-US" sz="48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A15DEF59-EB2E-400D-886F-280F9834A456}"/>
              </a:ext>
            </a:extLst>
          </p:cNvPr>
          <p:cNvPicPr/>
          <p:nvPr/>
        </p:nvPicPr>
        <p:blipFill>
          <a:blip r:embed="rId2"/>
          <a:srcRect/>
          <a:stretch/>
        </p:blipFill>
        <p:spPr bwMode="auto">
          <a:xfrm>
            <a:off x="11333440" y="113685"/>
            <a:ext cx="666750" cy="6667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789055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BD9B634-89D2-48A1-A416-F190F79D30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5486400"/>
          </a:xfrm>
        </p:spPr>
        <p:txBody>
          <a:bodyPr>
            <a:normAutofit fontScale="92500" lnSpcReduction="20000"/>
          </a:bodyPr>
          <a:lstStyle/>
          <a:p>
            <a:endParaRPr lang="tr-TR" sz="39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tr-TR" sz="39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/>
            <a:r>
              <a:rPr lang="tr-TR" sz="3900" dirty="0" err="1">
                <a:latin typeface="Calibri" panose="020F0502020204030204" pitchFamily="34" charset="0"/>
              </a:rPr>
              <a:t>The</a:t>
            </a:r>
            <a:r>
              <a:rPr lang="tr-TR" sz="3900" dirty="0">
                <a:latin typeface="Calibri" panose="020F0502020204030204" pitchFamily="34" charset="0"/>
              </a:rPr>
              <a:t> </a:t>
            </a:r>
            <a:r>
              <a:rPr lang="tr-TR" sz="3900" dirty="0" err="1">
                <a:latin typeface="Calibri" panose="020F0502020204030204" pitchFamily="34" charset="0"/>
              </a:rPr>
              <a:t>healthcare</a:t>
            </a:r>
            <a:r>
              <a:rPr lang="tr-TR" sz="3900" dirty="0">
                <a:latin typeface="Calibri" panose="020F0502020204030204" pitchFamily="34" charset="0"/>
              </a:rPr>
              <a:t> </a:t>
            </a:r>
            <a:r>
              <a:rPr lang="tr-TR" sz="3900" dirty="0" err="1">
                <a:latin typeface="Calibri" panose="020F0502020204030204" pitchFamily="34" charset="0"/>
              </a:rPr>
              <a:t>industry</a:t>
            </a:r>
            <a:r>
              <a:rPr lang="tr-TR" sz="3900" dirty="0">
                <a:latin typeface="Calibri" panose="020F0502020204030204" pitchFamily="34" charset="0"/>
              </a:rPr>
              <a:t>, </a:t>
            </a:r>
            <a:r>
              <a:rPr lang="tr-TR" sz="3900" dirty="0" err="1">
                <a:latin typeface="Calibri" panose="020F0502020204030204" pitchFamily="34" charset="0"/>
              </a:rPr>
              <a:t>one</a:t>
            </a:r>
            <a:r>
              <a:rPr lang="tr-TR" sz="3900" dirty="0">
                <a:latin typeface="Calibri" panose="020F0502020204030204" pitchFamily="34" charset="0"/>
              </a:rPr>
              <a:t> of </a:t>
            </a:r>
            <a:r>
              <a:rPr lang="tr-TR" sz="3900" dirty="0" err="1">
                <a:latin typeface="Calibri" panose="020F0502020204030204" pitchFamily="34" charset="0"/>
              </a:rPr>
              <a:t>the</a:t>
            </a:r>
            <a:r>
              <a:rPr lang="tr-TR" sz="3900" dirty="0">
                <a:latin typeface="Calibri" panose="020F0502020204030204" pitchFamily="34" charset="0"/>
              </a:rPr>
              <a:t> </a:t>
            </a:r>
            <a:r>
              <a:rPr lang="tr-TR" sz="3900" dirty="0" err="1">
                <a:latin typeface="Calibri" panose="020F0502020204030204" pitchFamily="34" charset="0"/>
              </a:rPr>
              <a:t>largest</a:t>
            </a:r>
            <a:r>
              <a:rPr lang="tr-TR" sz="3900" dirty="0">
                <a:latin typeface="Calibri" panose="020F0502020204030204" pitchFamily="34" charset="0"/>
              </a:rPr>
              <a:t> </a:t>
            </a:r>
            <a:r>
              <a:rPr lang="tr-TR" sz="3900" dirty="0" err="1">
                <a:latin typeface="Calibri" panose="020F0502020204030204" pitchFamily="34" charset="0"/>
              </a:rPr>
              <a:t>industries</a:t>
            </a:r>
            <a:r>
              <a:rPr lang="tr-TR" sz="3900" dirty="0">
                <a:latin typeface="Calibri" panose="020F0502020204030204" pitchFamily="34" charset="0"/>
              </a:rPr>
              <a:t> in Britain, </a:t>
            </a:r>
            <a:r>
              <a:rPr lang="tr-TR" sz="3900" dirty="0" err="1">
                <a:latin typeface="Calibri" panose="020F0502020204030204" pitchFamily="34" charset="0"/>
              </a:rPr>
              <a:t>continues</a:t>
            </a:r>
            <a:r>
              <a:rPr lang="tr-TR" sz="3900" dirty="0">
                <a:latin typeface="Calibri" panose="020F0502020204030204" pitchFamily="34" charset="0"/>
              </a:rPr>
              <a:t> </a:t>
            </a:r>
            <a:r>
              <a:rPr lang="tr-TR" sz="3900" dirty="0" err="1">
                <a:latin typeface="Calibri" panose="020F0502020204030204" pitchFamily="34" charset="0"/>
              </a:rPr>
              <a:t>to</a:t>
            </a:r>
            <a:r>
              <a:rPr lang="tr-TR" sz="3900" dirty="0">
                <a:latin typeface="Calibri" panose="020F0502020204030204" pitchFamily="34" charset="0"/>
              </a:rPr>
              <a:t> </a:t>
            </a:r>
            <a:r>
              <a:rPr lang="tr-TR" sz="3900" dirty="0" err="1">
                <a:latin typeface="Calibri" panose="020F0502020204030204" pitchFamily="34" charset="0"/>
              </a:rPr>
              <a:t>maintain</a:t>
            </a:r>
            <a:r>
              <a:rPr lang="tr-TR" sz="3900" dirty="0">
                <a:latin typeface="Calibri" panose="020F0502020204030204" pitchFamily="34" charset="0"/>
              </a:rPr>
              <a:t> </a:t>
            </a:r>
            <a:r>
              <a:rPr lang="tr-TR" sz="3900" dirty="0" err="1">
                <a:latin typeface="Calibri" panose="020F0502020204030204" pitchFamily="34" charset="0"/>
              </a:rPr>
              <a:t>and</a:t>
            </a:r>
            <a:r>
              <a:rPr lang="tr-TR" sz="3900" dirty="0">
                <a:latin typeface="Calibri" panose="020F0502020204030204" pitchFamily="34" charset="0"/>
              </a:rPr>
              <a:t> </a:t>
            </a:r>
            <a:r>
              <a:rPr lang="tr-TR" sz="3900" dirty="0" err="1">
                <a:latin typeface="Calibri" panose="020F0502020204030204" pitchFamily="34" charset="0"/>
              </a:rPr>
              <a:t>increase</a:t>
            </a:r>
            <a:r>
              <a:rPr lang="tr-TR" sz="3900" dirty="0">
                <a:latin typeface="Calibri" panose="020F0502020204030204" pitchFamily="34" charset="0"/>
              </a:rPr>
              <a:t> </a:t>
            </a:r>
            <a:r>
              <a:rPr lang="tr-TR" sz="3900" dirty="0" err="1">
                <a:latin typeface="Calibri" panose="020F0502020204030204" pitchFamily="34" charset="0"/>
              </a:rPr>
              <a:t>its</a:t>
            </a:r>
            <a:r>
              <a:rPr lang="tr-TR" sz="3900" dirty="0">
                <a:latin typeface="Calibri" panose="020F0502020204030204" pitchFamily="34" charset="0"/>
              </a:rPr>
              <a:t> </a:t>
            </a:r>
            <a:r>
              <a:rPr lang="tr-TR" sz="3900" dirty="0" err="1">
                <a:latin typeface="Calibri" panose="020F0502020204030204" pitchFamily="34" charset="0"/>
              </a:rPr>
              <a:t>importance</a:t>
            </a:r>
            <a:r>
              <a:rPr lang="tr-TR" sz="3900" dirty="0">
                <a:latin typeface="Calibri" panose="020F0502020204030204" pitchFamily="34" charset="0"/>
              </a:rPr>
              <a:t> </a:t>
            </a:r>
            <a:r>
              <a:rPr lang="tr-TR" sz="3900" dirty="0" err="1">
                <a:latin typeface="Calibri" panose="020F0502020204030204" pitchFamily="34" charset="0"/>
              </a:rPr>
              <a:t>after</a:t>
            </a:r>
            <a:r>
              <a:rPr lang="tr-TR" sz="3900" dirty="0">
                <a:latin typeface="Calibri" panose="020F0502020204030204" pitchFamily="34" charset="0"/>
              </a:rPr>
              <a:t> </a:t>
            </a:r>
            <a:r>
              <a:rPr lang="tr-TR" sz="3900" dirty="0" err="1">
                <a:latin typeface="Calibri" panose="020F0502020204030204" pitchFamily="34" charset="0"/>
              </a:rPr>
              <a:t>the</a:t>
            </a:r>
            <a:r>
              <a:rPr lang="tr-TR" sz="3900" dirty="0">
                <a:latin typeface="Calibri" panose="020F0502020204030204" pitchFamily="34" charset="0"/>
              </a:rPr>
              <a:t> </a:t>
            </a:r>
            <a:r>
              <a:rPr lang="tr-TR" sz="3900" dirty="0" err="1">
                <a:latin typeface="Calibri" panose="020F0502020204030204" pitchFamily="34" charset="0"/>
              </a:rPr>
              <a:t>pandemic</a:t>
            </a:r>
            <a:r>
              <a:rPr lang="tr-TR" sz="3900" dirty="0">
                <a:latin typeface="Calibri" panose="020F0502020204030204" pitchFamily="34" charset="0"/>
              </a:rPr>
              <a:t>. </a:t>
            </a:r>
            <a:r>
              <a:rPr lang="tr-TR" sz="3900" dirty="0" err="1">
                <a:latin typeface="Calibri" panose="020F0502020204030204" pitchFamily="34" charset="0"/>
              </a:rPr>
              <a:t>In</a:t>
            </a:r>
            <a:r>
              <a:rPr lang="tr-TR" sz="3900" dirty="0">
                <a:latin typeface="Calibri" panose="020F0502020204030204" pitchFamily="34" charset="0"/>
              </a:rPr>
              <a:t> </a:t>
            </a:r>
            <a:r>
              <a:rPr lang="tr-TR" sz="3900" dirty="0" err="1">
                <a:latin typeface="Calibri" panose="020F0502020204030204" pitchFamily="34" charset="0"/>
              </a:rPr>
              <a:t>the</a:t>
            </a:r>
            <a:r>
              <a:rPr lang="tr-TR" sz="3900" dirty="0">
                <a:latin typeface="Calibri" panose="020F0502020204030204" pitchFamily="34" charset="0"/>
              </a:rPr>
              <a:t> </a:t>
            </a:r>
            <a:r>
              <a:rPr lang="tr-TR" sz="3900" dirty="0" err="1">
                <a:latin typeface="Calibri" panose="020F0502020204030204" pitchFamily="34" charset="0"/>
              </a:rPr>
              <a:t>health</a:t>
            </a:r>
            <a:r>
              <a:rPr lang="tr-TR" sz="3900" dirty="0">
                <a:latin typeface="Calibri" panose="020F0502020204030204" pitchFamily="34" charset="0"/>
              </a:rPr>
              <a:t> </a:t>
            </a:r>
            <a:r>
              <a:rPr lang="tr-TR" sz="3900" dirty="0" err="1">
                <a:latin typeface="Calibri" panose="020F0502020204030204" pitchFamily="34" charset="0"/>
              </a:rPr>
              <a:t>sector</a:t>
            </a:r>
            <a:r>
              <a:rPr lang="tr-TR" sz="3900" dirty="0">
                <a:latin typeface="Calibri" panose="020F0502020204030204" pitchFamily="34" charset="0"/>
              </a:rPr>
              <a:t>, </a:t>
            </a:r>
            <a:r>
              <a:rPr lang="tr-TR" sz="3900" dirty="0" err="1">
                <a:latin typeface="Calibri" panose="020F0502020204030204" pitchFamily="34" charset="0"/>
              </a:rPr>
              <a:t>which</a:t>
            </a:r>
            <a:r>
              <a:rPr lang="tr-TR" sz="3900" dirty="0">
                <a:latin typeface="Calibri" panose="020F0502020204030204" pitchFamily="34" charset="0"/>
              </a:rPr>
              <a:t> has a </a:t>
            </a:r>
            <a:r>
              <a:rPr lang="tr-TR" sz="3900" dirty="0" err="1">
                <a:latin typeface="Calibri" panose="020F0502020204030204" pitchFamily="34" charset="0"/>
              </a:rPr>
              <a:t>very</a:t>
            </a:r>
            <a:r>
              <a:rPr lang="tr-TR" sz="3900" dirty="0">
                <a:latin typeface="Calibri" panose="020F0502020204030204" pitchFamily="34" charset="0"/>
              </a:rPr>
              <a:t> </a:t>
            </a:r>
            <a:r>
              <a:rPr lang="tr-TR" sz="3900" dirty="0" err="1">
                <a:latin typeface="Calibri" panose="020F0502020204030204" pitchFamily="34" charset="0"/>
              </a:rPr>
              <a:t>wide</a:t>
            </a:r>
            <a:r>
              <a:rPr lang="tr-TR" sz="3900" dirty="0">
                <a:latin typeface="Calibri" panose="020F0502020204030204" pitchFamily="34" charset="0"/>
              </a:rPr>
              <a:t> </a:t>
            </a:r>
            <a:r>
              <a:rPr lang="tr-TR" sz="3900" dirty="0" err="1">
                <a:latin typeface="Calibri" panose="020F0502020204030204" pitchFamily="34" charset="0"/>
              </a:rPr>
              <a:t>framework</a:t>
            </a:r>
            <a:r>
              <a:rPr lang="tr-TR" sz="3900" dirty="0">
                <a:latin typeface="Calibri" panose="020F0502020204030204" pitchFamily="34" charset="0"/>
              </a:rPr>
              <a:t>, </a:t>
            </a:r>
            <a:r>
              <a:rPr lang="tr-TR" sz="3900" dirty="0" err="1">
                <a:latin typeface="Calibri" panose="020F0502020204030204" pitchFamily="34" charset="0"/>
              </a:rPr>
              <a:t>especially</a:t>
            </a:r>
            <a:r>
              <a:rPr lang="tr-TR" sz="3900" dirty="0">
                <a:latin typeface="Calibri" panose="020F0502020204030204" pitchFamily="34" charset="0"/>
              </a:rPr>
              <a:t> in </a:t>
            </a:r>
            <a:r>
              <a:rPr lang="tr-TR" sz="3900" dirty="0" err="1">
                <a:latin typeface="Calibri" panose="020F0502020204030204" pitchFamily="34" charset="0"/>
              </a:rPr>
              <a:t>the</a:t>
            </a:r>
            <a:r>
              <a:rPr lang="tr-TR" sz="3900" dirty="0">
                <a:latin typeface="Calibri" panose="020F0502020204030204" pitchFamily="34" charset="0"/>
              </a:rPr>
              <a:t> </a:t>
            </a:r>
            <a:r>
              <a:rPr lang="tr-TR" sz="3900" dirty="0" err="1">
                <a:latin typeface="Calibri" panose="020F0502020204030204" pitchFamily="34" charset="0"/>
              </a:rPr>
              <a:t>medical</a:t>
            </a:r>
            <a:r>
              <a:rPr lang="tr-TR" sz="3900" dirty="0">
                <a:latin typeface="Calibri" panose="020F0502020204030204" pitchFamily="34" charset="0"/>
              </a:rPr>
              <a:t> </a:t>
            </a:r>
            <a:r>
              <a:rPr lang="tr-TR" sz="3900" dirty="0" err="1">
                <a:latin typeface="Calibri" panose="020F0502020204030204" pitchFamily="34" charset="0"/>
              </a:rPr>
              <a:t>device</a:t>
            </a:r>
            <a:r>
              <a:rPr lang="tr-TR" sz="3900" dirty="0">
                <a:latin typeface="Calibri" panose="020F0502020204030204" pitchFamily="34" charset="0"/>
              </a:rPr>
              <a:t> market, </a:t>
            </a:r>
            <a:r>
              <a:rPr lang="tr-TR" sz="3900" dirty="0" err="1">
                <a:latin typeface="Calibri" panose="020F0502020204030204" pitchFamily="34" charset="0"/>
              </a:rPr>
              <a:t>the</a:t>
            </a:r>
            <a:r>
              <a:rPr lang="tr-TR" sz="3900" dirty="0">
                <a:latin typeface="Calibri" panose="020F0502020204030204" pitchFamily="34" charset="0"/>
              </a:rPr>
              <a:t> market size in </a:t>
            </a:r>
            <a:r>
              <a:rPr lang="tr-TR" sz="3900" dirty="0" err="1">
                <a:latin typeface="Calibri" panose="020F0502020204030204" pitchFamily="34" charset="0"/>
              </a:rPr>
              <a:t>England</a:t>
            </a:r>
            <a:r>
              <a:rPr lang="tr-TR" sz="3900" dirty="0">
                <a:latin typeface="Calibri" panose="020F0502020204030204" pitchFamily="34" charset="0"/>
              </a:rPr>
              <a:t>, </a:t>
            </a:r>
            <a:r>
              <a:rPr lang="tr-TR" sz="3900" dirty="0" err="1">
                <a:latin typeface="Calibri" panose="020F0502020204030204" pitchFamily="34" charset="0"/>
              </a:rPr>
              <a:t>which</a:t>
            </a:r>
            <a:r>
              <a:rPr lang="tr-TR" sz="3900" dirty="0">
                <a:latin typeface="Calibri" panose="020F0502020204030204" pitchFamily="34" charset="0"/>
              </a:rPr>
              <a:t> is </a:t>
            </a:r>
            <a:r>
              <a:rPr lang="tr-TR" sz="3900" dirty="0" err="1">
                <a:latin typeface="Calibri" panose="020F0502020204030204" pitchFamily="34" charset="0"/>
              </a:rPr>
              <a:t>the</a:t>
            </a:r>
            <a:r>
              <a:rPr lang="tr-TR" sz="3900" dirty="0">
                <a:latin typeface="Calibri" panose="020F0502020204030204" pitchFamily="34" charset="0"/>
              </a:rPr>
              <a:t> 2nd </a:t>
            </a:r>
            <a:r>
              <a:rPr lang="tr-TR" sz="3900" dirty="0" err="1">
                <a:latin typeface="Calibri" panose="020F0502020204030204" pitchFamily="34" charset="0"/>
              </a:rPr>
              <a:t>largest</a:t>
            </a:r>
            <a:r>
              <a:rPr lang="tr-TR" sz="3900" dirty="0">
                <a:latin typeface="Calibri" panose="020F0502020204030204" pitchFamily="34" charset="0"/>
              </a:rPr>
              <a:t> in Europe </a:t>
            </a:r>
            <a:r>
              <a:rPr lang="tr-TR" sz="3900" dirty="0" err="1">
                <a:latin typeface="Calibri" panose="020F0502020204030204" pitchFamily="34" charset="0"/>
              </a:rPr>
              <a:t>and</a:t>
            </a:r>
            <a:r>
              <a:rPr lang="tr-TR" sz="3900" dirty="0">
                <a:latin typeface="Calibri" panose="020F0502020204030204" pitchFamily="34" charset="0"/>
              </a:rPr>
              <a:t> </a:t>
            </a:r>
            <a:r>
              <a:rPr lang="tr-TR" sz="3900" dirty="0" err="1">
                <a:latin typeface="Calibri" panose="020F0502020204030204" pitchFamily="34" charset="0"/>
              </a:rPr>
              <a:t>the</a:t>
            </a:r>
            <a:r>
              <a:rPr lang="tr-TR" sz="3900" dirty="0">
                <a:latin typeface="Calibri" panose="020F0502020204030204" pitchFamily="34" charset="0"/>
              </a:rPr>
              <a:t> 6th in </a:t>
            </a:r>
            <a:r>
              <a:rPr lang="tr-TR" sz="3900" dirty="0" err="1">
                <a:latin typeface="Calibri" panose="020F0502020204030204" pitchFamily="34" charset="0"/>
              </a:rPr>
              <a:t>the</a:t>
            </a:r>
            <a:r>
              <a:rPr lang="tr-TR" sz="3900" dirty="0">
                <a:latin typeface="Calibri" panose="020F0502020204030204" pitchFamily="34" charset="0"/>
              </a:rPr>
              <a:t> </a:t>
            </a:r>
            <a:r>
              <a:rPr lang="tr-TR" sz="3900" dirty="0" err="1">
                <a:latin typeface="Calibri" panose="020F0502020204030204" pitchFamily="34" charset="0"/>
              </a:rPr>
              <a:t>world</a:t>
            </a:r>
            <a:r>
              <a:rPr lang="tr-TR" sz="3900" dirty="0">
                <a:latin typeface="Calibri" panose="020F0502020204030204" pitchFamily="34" charset="0"/>
              </a:rPr>
              <a:t>, is </a:t>
            </a:r>
            <a:r>
              <a:rPr lang="tr-TR" sz="3900" dirty="0" err="1">
                <a:latin typeface="Calibri" panose="020F0502020204030204" pitchFamily="34" charset="0"/>
              </a:rPr>
              <a:t>over</a:t>
            </a:r>
            <a:r>
              <a:rPr lang="tr-TR" sz="3900" dirty="0">
                <a:latin typeface="Calibri" panose="020F0502020204030204" pitchFamily="34" charset="0"/>
              </a:rPr>
              <a:t> 10 </a:t>
            </a:r>
            <a:r>
              <a:rPr lang="tr-TR" sz="3900" dirty="0" err="1">
                <a:latin typeface="Calibri" panose="020F0502020204030204" pitchFamily="34" charset="0"/>
              </a:rPr>
              <a:t>billion</a:t>
            </a:r>
            <a:r>
              <a:rPr lang="tr-TR" sz="3900" dirty="0">
                <a:latin typeface="Calibri" panose="020F0502020204030204" pitchFamily="34" charset="0"/>
              </a:rPr>
              <a:t> GB.</a:t>
            </a:r>
            <a:endParaRPr lang="en-US" sz="3900" dirty="0">
              <a:latin typeface="Calibri" panose="020F0502020204030204" pitchFamily="34" charset="0"/>
            </a:endParaRPr>
          </a:p>
          <a:p>
            <a:endParaRPr lang="en-US" dirty="0"/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FE7F05FB-770A-47AF-9C3A-D936E9A3AE82}"/>
              </a:ext>
            </a:extLst>
          </p:cNvPr>
          <p:cNvPicPr/>
          <p:nvPr/>
        </p:nvPicPr>
        <p:blipFill>
          <a:blip r:embed="rId2"/>
          <a:srcRect/>
          <a:stretch/>
        </p:blipFill>
        <p:spPr bwMode="auto">
          <a:xfrm>
            <a:off x="11324465" y="135149"/>
            <a:ext cx="666750" cy="6667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413413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EC49250-318F-47B9-8086-EA67FC2BDB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626" y="1298122"/>
            <a:ext cx="8534400" cy="5063359"/>
          </a:xfrm>
        </p:spPr>
        <p:txBody>
          <a:bodyPr>
            <a:normAutofit/>
          </a:bodyPr>
          <a:lstStyle/>
          <a:p>
            <a:pPr algn="just"/>
            <a:r>
              <a:rPr lang="tr-TR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Local</a:t>
            </a:r>
            <a:r>
              <a:rPr lang="tr-TR" sz="3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medical</a:t>
            </a:r>
            <a:r>
              <a:rPr lang="tr-TR" sz="3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device</a:t>
            </a:r>
            <a:r>
              <a:rPr lang="tr-TR" sz="3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manufacturers</a:t>
            </a:r>
            <a:r>
              <a:rPr lang="tr-TR" sz="3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consist</a:t>
            </a:r>
            <a:r>
              <a:rPr lang="tr-TR" sz="3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of </a:t>
            </a:r>
            <a:r>
              <a:rPr lang="tr-TR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small-scale</a:t>
            </a:r>
            <a:r>
              <a:rPr lang="tr-TR" sz="3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manufacturers</a:t>
            </a:r>
            <a:r>
              <a:rPr lang="tr-TR" sz="3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 </a:t>
            </a:r>
            <a:r>
              <a:rPr lang="tr-TR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There</a:t>
            </a:r>
            <a:r>
              <a:rPr lang="tr-TR" sz="3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are</a:t>
            </a:r>
            <a:r>
              <a:rPr lang="tr-TR" sz="3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around</a:t>
            </a:r>
            <a:r>
              <a:rPr lang="tr-TR" sz="3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3000 </a:t>
            </a:r>
            <a:r>
              <a:rPr lang="tr-TR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local</a:t>
            </a:r>
            <a:r>
              <a:rPr lang="tr-TR" sz="3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medical</a:t>
            </a:r>
            <a:r>
              <a:rPr lang="tr-TR" sz="3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device</a:t>
            </a:r>
            <a:r>
              <a:rPr lang="tr-TR" sz="3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manufacturers</a:t>
            </a:r>
            <a:r>
              <a:rPr lang="tr-TR" sz="3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 </a:t>
            </a:r>
            <a:r>
              <a:rPr lang="tr-TR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Firms</a:t>
            </a:r>
            <a:r>
              <a:rPr lang="tr-TR" sz="3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</a:t>
            </a:r>
            <a:r>
              <a:rPr lang="tr-TR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including</a:t>
            </a:r>
            <a:r>
              <a:rPr lang="tr-TR" sz="3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American</a:t>
            </a:r>
            <a:r>
              <a:rPr lang="tr-TR" sz="3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and</a:t>
            </a:r>
            <a:r>
              <a:rPr lang="tr-TR" sz="3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other</a:t>
            </a:r>
            <a:r>
              <a:rPr lang="tr-TR" sz="3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country</a:t>
            </a:r>
            <a:r>
              <a:rPr lang="tr-TR" sz="3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manufacturers</a:t>
            </a:r>
            <a:r>
              <a:rPr lang="tr-TR" sz="3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</a:t>
            </a:r>
            <a:r>
              <a:rPr lang="tr-TR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sell</a:t>
            </a:r>
            <a:r>
              <a:rPr lang="tr-TR" sz="3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through</a:t>
            </a:r>
            <a:r>
              <a:rPr lang="tr-TR" sz="3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their</a:t>
            </a:r>
            <a:r>
              <a:rPr lang="tr-TR" sz="3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UK </a:t>
            </a:r>
            <a:r>
              <a:rPr lang="tr-TR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companies</a:t>
            </a:r>
            <a:r>
              <a:rPr lang="tr-TR" sz="3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</a:t>
            </a:r>
            <a:r>
              <a:rPr lang="tr-TR" sz="3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affiliates</a:t>
            </a:r>
            <a:r>
              <a:rPr lang="tr-TR" sz="3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 </a:t>
            </a:r>
            <a:r>
              <a:rPr lang="tr-TR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</a:t>
            </a:r>
            <a:r>
              <a:rPr lang="tr-TR" sz="3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strong</a:t>
            </a:r>
            <a:r>
              <a:rPr lang="tr-TR" sz="3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muscles</a:t>
            </a:r>
            <a:r>
              <a:rPr lang="tr-TR" sz="3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of UK </a:t>
            </a:r>
            <a:r>
              <a:rPr lang="tr-TR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manufacturers</a:t>
            </a:r>
            <a:r>
              <a:rPr lang="tr-TR" sz="3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are</a:t>
            </a:r>
            <a:r>
              <a:rPr lang="tr-TR" sz="3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mostly</a:t>
            </a:r>
            <a:r>
              <a:rPr lang="tr-TR" sz="3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focused</a:t>
            </a:r>
            <a:r>
              <a:rPr lang="tr-TR" sz="3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on </a:t>
            </a:r>
            <a:r>
              <a:rPr lang="tr-TR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orthopedics</a:t>
            </a:r>
            <a:r>
              <a:rPr lang="tr-TR" sz="3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</a:t>
            </a:r>
            <a:r>
              <a:rPr lang="tr-TR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imaging</a:t>
            </a:r>
            <a:r>
              <a:rPr lang="tr-TR" sz="3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devices</a:t>
            </a:r>
            <a:r>
              <a:rPr lang="tr-TR" sz="3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and</a:t>
            </a:r>
            <a:r>
              <a:rPr lang="tr-TR" sz="3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cardiac</a:t>
            </a:r>
            <a:r>
              <a:rPr lang="tr-TR" sz="3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devices</a:t>
            </a:r>
            <a:r>
              <a:rPr lang="tr-TR" sz="3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 </a:t>
            </a:r>
            <a:endParaRPr lang="en-US" sz="3600" dirty="0"/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4B469DD6-D929-45F4-A92E-F11842E35EDD}"/>
              </a:ext>
            </a:extLst>
          </p:cNvPr>
          <p:cNvPicPr/>
          <p:nvPr/>
        </p:nvPicPr>
        <p:blipFill>
          <a:blip r:embed="rId2"/>
          <a:srcRect/>
          <a:stretch/>
        </p:blipFill>
        <p:spPr bwMode="auto">
          <a:xfrm>
            <a:off x="11364222" y="130435"/>
            <a:ext cx="666750" cy="6667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378939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4E86F23-1B55-4813-85D4-8AE81C9197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0733" y="1045029"/>
            <a:ext cx="8534400" cy="4989786"/>
          </a:xfrm>
        </p:spPr>
        <p:txBody>
          <a:bodyPr>
            <a:normAutofit lnSpcReduction="10000"/>
          </a:bodyPr>
          <a:lstStyle/>
          <a:p>
            <a:pPr algn="just"/>
            <a:r>
              <a:rPr lang="tr-TR" sz="3600" dirty="0" err="1">
                <a:latin typeface="Calibri" panose="020F0502020204030204" pitchFamily="34" charset="0"/>
              </a:rPr>
              <a:t>In</a:t>
            </a:r>
            <a:r>
              <a:rPr lang="tr-TR" sz="3600" dirty="0">
                <a:latin typeface="Calibri" panose="020F0502020204030204" pitchFamily="34" charset="0"/>
              </a:rPr>
              <a:t> </a:t>
            </a:r>
            <a:r>
              <a:rPr lang="tr-TR" sz="3600" dirty="0" err="1">
                <a:latin typeface="Calibri" panose="020F0502020204030204" pitchFamily="34" charset="0"/>
              </a:rPr>
              <a:t>addition</a:t>
            </a:r>
            <a:r>
              <a:rPr lang="tr-TR" sz="3600" dirty="0">
                <a:latin typeface="Calibri" panose="020F0502020204030204" pitchFamily="34" charset="0"/>
              </a:rPr>
              <a:t> </a:t>
            </a:r>
            <a:r>
              <a:rPr lang="tr-TR" sz="3600" dirty="0" err="1">
                <a:latin typeface="Calibri" panose="020F0502020204030204" pitchFamily="34" charset="0"/>
              </a:rPr>
              <a:t>to</a:t>
            </a:r>
            <a:r>
              <a:rPr lang="tr-TR" sz="3600" dirty="0">
                <a:latin typeface="Calibri" panose="020F0502020204030204" pitchFamily="34" charset="0"/>
              </a:rPr>
              <a:t> </a:t>
            </a:r>
            <a:r>
              <a:rPr lang="tr-TR" sz="3600" dirty="0" err="1">
                <a:latin typeface="Calibri" panose="020F0502020204030204" pitchFamily="34" charset="0"/>
              </a:rPr>
              <a:t>purchases</a:t>
            </a:r>
            <a:r>
              <a:rPr lang="tr-TR" sz="3600" dirty="0">
                <a:latin typeface="Calibri" panose="020F0502020204030204" pitchFamily="34" charset="0"/>
              </a:rPr>
              <a:t> </a:t>
            </a:r>
            <a:r>
              <a:rPr lang="tr-TR" sz="3600" dirty="0" err="1">
                <a:latin typeface="Calibri" panose="020F0502020204030204" pitchFamily="34" charset="0"/>
              </a:rPr>
              <a:t>from</a:t>
            </a:r>
            <a:r>
              <a:rPr lang="tr-TR" sz="3600" dirty="0">
                <a:latin typeface="Calibri" panose="020F0502020204030204" pitchFamily="34" charset="0"/>
              </a:rPr>
              <a:t> </a:t>
            </a:r>
            <a:r>
              <a:rPr lang="tr-TR" sz="3600" dirty="0" err="1">
                <a:latin typeface="Calibri" panose="020F0502020204030204" pitchFamily="34" charset="0"/>
              </a:rPr>
              <a:t>local</a:t>
            </a:r>
            <a:r>
              <a:rPr lang="tr-TR" sz="3600" dirty="0">
                <a:latin typeface="Calibri" panose="020F0502020204030204" pitchFamily="34" charset="0"/>
              </a:rPr>
              <a:t> </a:t>
            </a:r>
            <a:r>
              <a:rPr lang="tr-TR" sz="3600" dirty="0" err="1">
                <a:latin typeface="Calibri" panose="020F0502020204030204" pitchFamily="34" charset="0"/>
              </a:rPr>
              <a:t>manufacturers</a:t>
            </a:r>
            <a:r>
              <a:rPr lang="tr-TR" sz="3600" dirty="0">
                <a:latin typeface="Calibri" panose="020F0502020204030204" pitchFamily="34" charset="0"/>
              </a:rPr>
              <a:t>, </a:t>
            </a:r>
            <a:r>
              <a:rPr lang="tr-TR" sz="3600" dirty="0" err="1">
                <a:latin typeface="Calibri" panose="020F0502020204030204" pitchFamily="34" charset="0"/>
              </a:rPr>
              <a:t>the</a:t>
            </a:r>
            <a:r>
              <a:rPr lang="tr-TR" sz="3600" dirty="0">
                <a:latin typeface="Calibri" panose="020F0502020204030204" pitchFamily="34" charset="0"/>
              </a:rPr>
              <a:t> UK </a:t>
            </a:r>
            <a:r>
              <a:rPr lang="tr-TR" sz="3600" dirty="0" err="1">
                <a:latin typeface="Calibri" panose="020F0502020204030204" pitchFamily="34" charset="0"/>
              </a:rPr>
              <a:t>constantly</a:t>
            </a:r>
            <a:r>
              <a:rPr lang="tr-TR" sz="3600" dirty="0">
                <a:latin typeface="Calibri" panose="020F0502020204030204" pitchFamily="34" charset="0"/>
              </a:rPr>
              <a:t> </a:t>
            </a:r>
            <a:r>
              <a:rPr lang="tr-TR" sz="3600" dirty="0" err="1">
                <a:latin typeface="Calibri" panose="020F0502020204030204" pitchFamily="34" charset="0"/>
              </a:rPr>
              <a:t>imports</a:t>
            </a:r>
            <a:r>
              <a:rPr lang="tr-TR" sz="3600" dirty="0">
                <a:latin typeface="Calibri" panose="020F0502020204030204" pitchFamily="34" charset="0"/>
              </a:rPr>
              <a:t> a </a:t>
            </a:r>
            <a:r>
              <a:rPr lang="tr-TR" sz="3600" dirty="0" err="1">
                <a:latin typeface="Calibri" panose="020F0502020204030204" pitchFamily="34" charset="0"/>
              </a:rPr>
              <a:t>large</a:t>
            </a:r>
            <a:r>
              <a:rPr lang="tr-TR" sz="3600" dirty="0">
                <a:latin typeface="Calibri" panose="020F0502020204030204" pitchFamily="34" charset="0"/>
              </a:rPr>
              <a:t> </a:t>
            </a:r>
            <a:r>
              <a:rPr lang="tr-TR" sz="3600" dirty="0" err="1">
                <a:latin typeface="Calibri" panose="020F0502020204030204" pitchFamily="34" charset="0"/>
              </a:rPr>
              <a:t>number</a:t>
            </a:r>
            <a:r>
              <a:rPr lang="tr-TR" sz="3600" dirty="0">
                <a:latin typeface="Calibri" panose="020F0502020204030204" pitchFamily="34" charset="0"/>
              </a:rPr>
              <a:t> of </a:t>
            </a:r>
            <a:r>
              <a:rPr lang="tr-TR" sz="3600" dirty="0" err="1">
                <a:latin typeface="Calibri" panose="020F0502020204030204" pitchFamily="34" charset="0"/>
              </a:rPr>
              <a:t>medical</a:t>
            </a:r>
            <a:r>
              <a:rPr lang="tr-TR" sz="3600" dirty="0">
                <a:latin typeface="Calibri" panose="020F0502020204030204" pitchFamily="34" charset="0"/>
              </a:rPr>
              <a:t> </a:t>
            </a:r>
            <a:r>
              <a:rPr lang="tr-TR" sz="3600" dirty="0" err="1">
                <a:latin typeface="Calibri" panose="020F0502020204030204" pitchFamily="34" charset="0"/>
              </a:rPr>
              <a:t>devices</a:t>
            </a:r>
            <a:r>
              <a:rPr lang="tr-TR" sz="3600" dirty="0">
                <a:latin typeface="Calibri" panose="020F0502020204030204" pitchFamily="34" charset="0"/>
              </a:rPr>
              <a:t>. </a:t>
            </a:r>
            <a:r>
              <a:rPr lang="tr-TR" sz="3600" dirty="0" err="1">
                <a:latin typeface="Calibri" panose="020F0502020204030204" pitchFamily="34" charset="0"/>
              </a:rPr>
              <a:t>In</a:t>
            </a:r>
            <a:r>
              <a:rPr lang="tr-TR" sz="3600" dirty="0">
                <a:latin typeface="Calibri" panose="020F0502020204030204" pitchFamily="34" charset="0"/>
              </a:rPr>
              <a:t> a </a:t>
            </a:r>
            <a:r>
              <a:rPr lang="tr-TR" sz="3600" dirty="0" err="1">
                <a:latin typeface="Calibri" panose="020F0502020204030204" pitchFamily="34" charset="0"/>
              </a:rPr>
              <a:t>highly</a:t>
            </a:r>
            <a:r>
              <a:rPr lang="tr-TR" sz="3600" dirty="0">
                <a:latin typeface="Calibri" panose="020F0502020204030204" pitchFamily="34" charset="0"/>
              </a:rPr>
              <a:t> </a:t>
            </a:r>
            <a:r>
              <a:rPr lang="tr-TR" sz="3600" dirty="0" err="1">
                <a:latin typeface="Calibri" panose="020F0502020204030204" pitchFamily="34" charset="0"/>
              </a:rPr>
              <a:t>competitive</a:t>
            </a:r>
            <a:r>
              <a:rPr lang="tr-TR" sz="3600" dirty="0">
                <a:latin typeface="Calibri" panose="020F0502020204030204" pitchFamily="34" charset="0"/>
              </a:rPr>
              <a:t> market, market </a:t>
            </a:r>
            <a:r>
              <a:rPr lang="tr-TR" sz="3600" dirty="0" err="1">
                <a:latin typeface="Calibri" panose="020F0502020204030204" pitchFamily="34" charset="0"/>
              </a:rPr>
              <a:t>entry</a:t>
            </a:r>
            <a:r>
              <a:rPr lang="tr-TR" sz="3600" dirty="0">
                <a:latin typeface="Calibri" panose="020F0502020204030204" pitchFamily="34" charset="0"/>
              </a:rPr>
              <a:t> can </a:t>
            </a:r>
            <a:r>
              <a:rPr lang="tr-TR" sz="3600" dirty="0" err="1">
                <a:latin typeface="Calibri" panose="020F0502020204030204" pitchFamily="34" charset="0"/>
              </a:rPr>
              <a:t>take</a:t>
            </a:r>
            <a:r>
              <a:rPr lang="tr-TR" sz="3600" dirty="0">
                <a:latin typeface="Calibri" panose="020F0502020204030204" pitchFamily="34" charset="0"/>
              </a:rPr>
              <a:t> </a:t>
            </a:r>
            <a:r>
              <a:rPr lang="tr-TR" sz="3600" dirty="0" err="1">
                <a:latin typeface="Calibri" panose="020F0502020204030204" pitchFamily="34" charset="0"/>
              </a:rPr>
              <a:t>some</a:t>
            </a:r>
            <a:r>
              <a:rPr lang="tr-TR" sz="3600" dirty="0">
                <a:latin typeface="Calibri" panose="020F0502020204030204" pitchFamily="34" charset="0"/>
              </a:rPr>
              <a:t> time </a:t>
            </a:r>
            <a:r>
              <a:rPr lang="tr-TR" sz="3600" dirty="0" err="1">
                <a:latin typeface="Calibri" panose="020F0502020204030204" pitchFamily="34" charset="0"/>
              </a:rPr>
              <a:t>and</a:t>
            </a:r>
            <a:r>
              <a:rPr lang="tr-TR" sz="3600" dirty="0">
                <a:latin typeface="Calibri" panose="020F0502020204030204" pitchFamily="34" charset="0"/>
              </a:rPr>
              <a:t> </a:t>
            </a:r>
            <a:r>
              <a:rPr lang="tr-TR" sz="3600" dirty="0" err="1">
                <a:latin typeface="Calibri" panose="020F0502020204030204" pitchFamily="34" charset="0"/>
              </a:rPr>
              <a:t>resources</a:t>
            </a:r>
            <a:r>
              <a:rPr lang="tr-TR" sz="3600" dirty="0">
                <a:latin typeface="Calibri" panose="020F0502020204030204" pitchFamily="34" charset="0"/>
              </a:rPr>
              <a:t>. </a:t>
            </a:r>
            <a:r>
              <a:rPr lang="tr-TR" sz="3600" dirty="0" err="1">
                <a:latin typeface="Calibri" panose="020F0502020204030204" pitchFamily="34" charset="0"/>
              </a:rPr>
              <a:t>In</a:t>
            </a:r>
            <a:r>
              <a:rPr lang="tr-TR" sz="3600" dirty="0">
                <a:latin typeface="Calibri" panose="020F0502020204030204" pitchFamily="34" charset="0"/>
              </a:rPr>
              <a:t> </a:t>
            </a:r>
            <a:r>
              <a:rPr lang="tr-TR" sz="3600" dirty="0" err="1">
                <a:latin typeface="Calibri" panose="020F0502020204030204" pitchFamily="34" charset="0"/>
              </a:rPr>
              <a:t>particular</a:t>
            </a:r>
            <a:r>
              <a:rPr lang="tr-TR" sz="3600" dirty="0">
                <a:latin typeface="Calibri" panose="020F0502020204030204" pitchFamily="34" charset="0"/>
              </a:rPr>
              <a:t>, </a:t>
            </a:r>
            <a:r>
              <a:rPr lang="tr-TR" sz="3600" dirty="0" err="1">
                <a:latin typeface="Calibri" panose="020F0502020204030204" pitchFamily="34" charset="0"/>
              </a:rPr>
              <a:t>the</a:t>
            </a:r>
            <a:r>
              <a:rPr lang="tr-TR" sz="3600" dirty="0">
                <a:latin typeface="Calibri" panose="020F0502020204030204" pitchFamily="34" charset="0"/>
              </a:rPr>
              <a:t> NHS (</a:t>
            </a:r>
            <a:r>
              <a:rPr lang="tr-TR" sz="3600" dirty="0" err="1">
                <a:latin typeface="Calibri" panose="020F0502020204030204" pitchFamily="34" charset="0"/>
              </a:rPr>
              <a:t>National</a:t>
            </a:r>
            <a:r>
              <a:rPr lang="tr-TR" sz="3600" dirty="0">
                <a:latin typeface="Calibri" panose="020F0502020204030204" pitchFamily="34" charset="0"/>
              </a:rPr>
              <a:t> </a:t>
            </a:r>
            <a:r>
              <a:rPr lang="tr-TR" sz="3600" dirty="0" err="1">
                <a:latin typeface="Calibri" panose="020F0502020204030204" pitchFamily="34" charset="0"/>
              </a:rPr>
              <a:t>Health</a:t>
            </a:r>
            <a:r>
              <a:rPr lang="tr-TR" sz="3600" dirty="0">
                <a:latin typeface="Calibri" panose="020F0502020204030204" pitchFamily="34" charset="0"/>
              </a:rPr>
              <a:t> Service) here is </a:t>
            </a:r>
            <a:r>
              <a:rPr lang="tr-TR" sz="3600" dirty="0" err="1">
                <a:latin typeface="Calibri" panose="020F0502020204030204" pitchFamily="34" charset="0"/>
              </a:rPr>
              <a:t>exactly</a:t>
            </a:r>
            <a:r>
              <a:rPr lang="tr-TR" sz="3600" dirty="0">
                <a:latin typeface="Calibri" panose="020F0502020204030204" pitchFamily="34" charset="0"/>
              </a:rPr>
              <a:t> a </a:t>
            </a:r>
            <a:r>
              <a:rPr lang="tr-TR" sz="3600" dirty="0" err="1">
                <a:latin typeface="Calibri" panose="020F0502020204030204" pitchFamily="34" charset="0"/>
              </a:rPr>
              <a:t>government</a:t>
            </a:r>
            <a:r>
              <a:rPr lang="tr-TR" sz="3600" dirty="0">
                <a:latin typeface="Calibri" panose="020F0502020204030204" pitchFamily="34" charset="0"/>
              </a:rPr>
              <a:t> </a:t>
            </a:r>
            <a:r>
              <a:rPr lang="tr-TR" sz="3600" dirty="0" err="1">
                <a:latin typeface="Calibri" panose="020F0502020204030204" pitchFamily="34" charset="0"/>
              </a:rPr>
              <a:t>agency</a:t>
            </a:r>
            <a:r>
              <a:rPr lang="tr-TR" sz="3600" dirty="0">
                <a:latin typeface="Calibri" panose="020F0502020204030204" pitchFamily="34" charset="0"/>
              </a:rPr>
              <a:t> </a:t>
            </a:r>
            <a:r>
              <a:rPr lang="tr-TR" sz="3600" dirty="0" err="1">
                <a:latin typeface="Calibri" panose="020F0502020204030204" pitchFamily="34" charset="0"/>
              </a:rPr>
              <a:t>and</a:t>
            </a:r>
            <a:r>
              <a:rPr lang="tr-TR" sz="3600" dirty="0">
                <a:latin typeface="Calibri" panose="020F0502020204030204" pitchFamily="34" charset="0"/>
              </a:rPr>
              <a:t> </a:t>
            </a:r>
            <a:r>
              <a:rPr lang="tr-TR" sz="3600" dirty="0" err="1">
                <a:latin typeface="Calibri" panose="020F0502020204030204" pitchFamily="34" charset="0"/>
              </a:rPr>
              <a:t>the</a:t>
            </a:r>
            <a:r>
              <a:rPr lang="tr-TR" sz="3600" dirty="0">
                <a:latin typeface="Calibri" panose="020F0502020204030204" pitchFamily="34" charset="0"/>
              </a:rPr>
              <a:t> </a:t>
            </a:r>
            <a:r>
              <a:rPr lang="tr-TR" sz="3600" dirty="0" err="1">
                <a:latin typeface="Calibri" panose="020F0502020204030204" pitchFamily="34" charset="0"/>
              </a:rPr>
              <a:t>major</a:t>
            </a:r>
            <a:r>
              <a:rPr lang="tr-TR" sz="3600" dirty="0">
                <a:latin typeface="Calibri" panose="020F0502020204030204" pitchFamily="34" charset="0"/>
              </a:rPr>
              <a:t> </a:t>
            </a:r>
            <a:r>
              <a:rPr lang="tr-TR" sz="3600" dirty="0" err="1">
                <a:latin typeface="Calibri" panose="020F0502020204030204" pitchFamily="34" charset="0"/>
              </a:rPr>
              <a:t>purchaser</a:t>
            </a:r>
            <a:r>
              <a:rPr lang="tr-TR" sz="3600" dirty="0">
                <a:latin typeface="Calibri" panose="020F0502020204030204" pitchFamily="34" charset="0"/>
              </a:rPr>
              <a:t> of </a:t>
            </a:r>
            <a:r>
              <a:rPr lang="tr-TR" sz="3600" dirty="0" err="1">
                <a:latin typeface="Calibri" panose="020F0502020204030204" pitchFamily="34" charset="0"/>
              </a:rPr>
              <a:t>medical</a:t>
            </a:r>
            <a:r>
              <a:rPr lang="tr-TR" sz="3600" dirty="0">
                <a:latin typeface="Calibri" panose="020F0502020204030204" pitchFamily="34" charset="0"/>
              </a:rPr>
              <a:t> </a:t>
            </a:r>
            <a:r>
              <a:rPr lang="tr-TR" sz="3600" dirty="0" err="1">
                <a:latin typeface="Calibri" panose="020F0502020204030204" pitchFamily="34" charset="0"/>
              </a:rPr>
              <a:t>devices</a:t>
            </a:r>
            <a:r>
              <a:rPr lang="tr-TR" sz="3600" dirty="0">
                <a:latin typeface="Calibri" panose="020F0502020204030204" pitchFamily="34" charset="0"/>
              </a:rPr>
              <a:t> </a:t>
            </a:r>
            <a:r>
              <a:rPr lang="tr-TR" sz="3600" dirty="0" err="1">
                <a:latin typeface="Calibri" panose="020F0502020204030204" pitchFamily="34" charset="0"/>
              </a:rPr>
              <a:t>and</a:t>
            </a:r>
            <a:r>
              <a:rPr lang="tr-TR" sz="3600" dirty="0">
                <a:latin typeface="Calibri" panose="020F0502020204030204" pitchFamily="34" charset="0"/>
              </a:rPr>
              <a:t> </a:t>
            </a:r>
            <a:r>
              <a:rPr lang="tr-TR" sz="3600" dirty="0" err="1">
                <a:latin typeface="Calibri" panose="020F0502020204030204" pitchFamily="34" charset="0"/>
              </a:rPr>
              <a:t>other</a:t>
            </a:r>
            <a:r>
              <a:rPr lang="tr-TR" sz="3600" dirty="0">
                <a:latin typeface="Calibri" panose="020F0502020204030204" pitchFamily="34" charset="0"/>
              </a:rPr>
              <a:t> </a:t>
            </a:r>
            <a:r>
              <a:rPr lang="tr-TR" sz="3600" dirty="0" err="1">
                <a:latin typeface="Calibri" panose="020F0502020204030204" pitchFamily="34" charset="0"/>
              </a:rPr>
              <a:t>health</a:t>
            </a:r>
            <a:r>
              <a:rPr lang="tr-TR" sz="3600" dirty="0">
                <a:latin typeface="Calibri" panose="020F0502020204030204" pitchFamily="34" charset="0"/>
              </a:rPr>
              <a:t> </a:t>
            </a:r>
            <a:r>
              <a:rPr lang="tr-TR" sz="3600" dirty="0" err="1">
                <a:latin typeface="Calibri" panose="020F0502020204030204" pitchFamily="34" charset="0"/>
              </a:rPr>
              <a:t>products</a:t>
            </a:r>
            <a:r>
              <a:rPr lang="tr-TR" sz="3600" dirty="0">
                <a:latin typeface="Calibri" panose="020F0502020204030204" pitchFamily="34" charset="0"/>
              </a:rPr>
              <a:t>. </a:t>
            </a:r>
            <a:endParaRPr lang="en-US" sz="3600" dirty="0">
              <a:latin typeface="Calibri" panose="020F0502020204030204" pitchFamily="34" charset="0"/>
            </a:endParaRPr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A0782A8A-FF5A-4BD5-BBDF-2CAEB085B0AB}"/>
              </a:ext>
            </a:extLst>
          </p:cNvPr>
          <p:cNvPicPr/>
          <p:nvPr/>
        </p:nvPicPr>
        <p:blipFill>
          <a:blip r:embed="rId2"/>
          <a:srcRect/>
          <a:stretch/>
        </p:blipFill>
        <p:spPr bwMode="auto">
          <a:xfrm>
            <a:off x="11353420" y="103932"/>
            <a:ext cx="666750" cy="6667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531752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56EA4D2-69FB-4727-9536-8BE54E4490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5231524"/>
          </a:xfrm>
        </p:spPr>
        <p:txBody>
          <a:bodyPr/>
          <a:lstStyle/>
          <a:p>
            <a:pPr algn="just"/>
            <a:r>
              <a:rPr lang="tr-TR" sz="3600" dirty="0" err="1">
                <a:latin typeface="Calibri" panose="020F0502020204030204" pitchFamily="34" charset="0"/>
              </a:rPr>
              <a:t>Reaching</a:t>
            </a:r>
            <a:r>
              <a:rPr lang="tr-TR" sz="3600" dirty="0">
                <a:latin typeface="Calibri" panose="020F0502020204030204" pitchFamily="34" charset="0"/>
              </a:rPr>
              <a:t> </a:t>
            </a:r>
            <a:r>
              <a:rPr lang="tr-TR" sz="3600" dirty="0" err="1">
                <a:latin typeface="Calibri" panose="020F0502020204030204" pitchFamily="34" charset="0"/>
              </a:rPr>
              <a:t>the</a:t>
            </a:r>
            <a:r>
              <a:rPr lang="tr-TR" sz="3600" dirty="0">
                <a:latin typeface="Calibri" panose="020F0502020204030204" pitchFamily="34" charset="0"/>
              </a:rPr>
              <a:t> NHS, </a:t>
            </a:r>
            <a:r>
              <a:rPr lang="tr-TR" sz="3600" dirty="0" err="1">
                <a:latin typeface="Calibri" panose="020F0502020204030204" pitchFamily="34" charset="0"/>
              </a:rPr>
              <a:t>which</a:t>
            </a:r>
            <a:r>
              <a:rPr lang="tr-TR" sz="3600" dirty="0">
                <a:latin typeface="Calibri" panose="020F0502020204030204" pitchFamily="34" charset="0"/>
              </a:rPr>
              <a:t> has </a:t>
            </a:r>
            <a:r>
              <a:rPr lang="tr-TR" sz="3600" dirty="0" err="1">
                <a:latin typeface="Calibri" panose="020F0502020204030204" pitchFamily="34" charset="0"/>
              </a:rPr>
              <a:t>approximately</a:t>
            </a:r>
            <a:r>
              <a:rPr lang="tr-TR" sz="3600" dirty="0">
                <a:latin typeface="Calibri" panose="020F0502020204030204" pitchFamily="34" charset="0"/>
              </a:rPr>
              <a:t> 1260 </a:t>
            </a:r>
            <a:r>
              <a:rPr lang="tr-TR" sz="3600" dirty="0" err="1">
                <a:latin typeface="Calibri" panose="020F0502020204030204" pitchFamily="34" charset="0"/>
              </a:rPr>
              <a:t>hospitals</a:t>
            </a:r>
            <a:r>
              <a:rPr lang="tr-TR" sz="3600" dirty="0">
                <a:latin typeface="Calibri" panose="020F0502020204030204" pitchFamily="34" charset="0"/>
              </a:rPr>
              <a:t>, is </a:t>
            </a:r>
            <a:r>
              <a:rPr lang="tr-TR" sz="3600" dirty="0" err="1">
                <a:latin typeface="Calibri" panose="020F0502020204030204" pitchFamily="34" charset="0"/>
              </a:rPr>
              <a:t>possible</a:t>
            </a:r>
            <a:r>
              <a:rPr lang="tr-TR" sz="3600" dirty="0">
                <a:latin typeface="Calibri" panose="020F0502020204030204" pitchFamily="34" charset="0"/>
              </a:rPr>
              <a:t> </a:t>
            </a:r>
            <a:r>
              <a:rPr lang="tr-TR" sz="3600" dirty="0" err="1">
                <a:latin typeface="Calibri" panose="020F0502020204030204" pitchFamily="34" charset="0"/>
              </a:rPr>
              <a:t>with</a:t>
            </a:r>
            <a:r>
              <a:rPr lang="tr-TR" sz="3600" dirty="0">
                <a:latin typeface="Calibri" panose="020F0502020204030204" pitchFamily="34" charset="0"/>
              </a:rPr>
              <a:t> </a:t>
            </a:r>
            <a:r>
              <a:rPr lang="tr-TR" sz="3600" dirty="0" err="1">
                <a:latin typeface="Calibri" panose="020F0502020204030204" pitchFamily="34" charset="0"/>
              </a:rPr>
              <a:t>correct</a:t>
            </a:r>
            <a:r>
              <a:rPr lang="tr-TR" sz="3600" dirty="0">
                <a:latin typeface="Calibri" panose="020F0502020204030204" pitchFamily="34" charset="0"/>
              </a:rPr>
              <a:t> </a:t>
            </a:r>
            <a:r>
              <a:rPr lang="tr-TR" sz="3600" dirty="0" err="1">
                <a:latin typeface="Calibri" panose="020F0502020204030204" pitchFamily="34" charset="0"/>
              </a:rPr>
              <a:t>pricing</a:t>
            </a:r>
            <a:r>
              <a:rPr lang="tr-TR" sz="3600" dirty="0">
                <a:latin typeface="Calibri" panose="020F0502020204030204" pitchFamily="34" charset="0"/>
              </a:rPr>
              <a:t>, </a:t>
            </a:r>
            <a:r>
              <a:rPr lang="tr-TR" sz="3600" dirty="0" err="1">
                <a:latin typeface="Calibri" panose="020F0502020204030204" pitchFamily="34" charset="0"/>
              </a:rPr>
              <a:t>following</a:t>
            </a:r>
            <a:r>
              <a:rPr lang="tr-TR" sz="3600" dirty="0">
                <a:latin typeface="Calibri" panose="020F0502020204030204" pitchFamily="34" charset="0"/>
              </a:rPr>
              <a:t> </a:t>
            </a:r>
            <a:r>
              <a:rPr lang="tr-TR" sz="3600" dirty="0" err="1">
                <a:latin typeface="Calibri" panose="020F0502020204030204" pitchFamily="34" charset="0"/>
              </a:rPr>
              <a:t>the</a:t>
            </a:r>
            <a:r>
              <a:rPr lang="tr-TR" sz="3600" dirty="0">
                <a:latin typeface="Calibri" panose="020F0502020204030204" pitchFamily="34" charset="0"/>
              </a:rPr>
              <a:t> </a:t>
            </a:r>
            <a:r>
              <a:rPr lang="tr-TR" sz="3600" dirty="0" err="1">
                <a:latin typeface="Calibri" panose="020F0502020204030204" pitchFamily="34" charset="0"/>
              </a:rPr>
              <a:t>tenders</a:t>
            </a:r>
            <a:r>
              <a:rPr lang="tr-TR" sz="3600" dirty="0">
                <a:latin typeface="Calibri" panose="020F0502020204030204" pitchFamily="34" charset="0"/>
              </a:rPr>
              <a:t> </a:t>
            </a:r>
            <a:r>
              <a:rPr lang="tr-TR" sz="3600" dirty="0" err="1">
                <a:latin typeface="Calibri" panose="020F0502020204030204" pitchFamily="34" charset="0"/>
              </a:rPr>
              <a:t>and</a:t>
            </a:r>
            <a:r>
              <a:rPr lang="tr-TR" sz="3600" dirty="0">
                <a:latin typeface="Calibri" panose="020F0502020204030204" pitchFamily="34" charset="0"/>
              </a:rPr>
              <a:t> </a:t>
            </a:r>
            <a:r>
              <a:rPr lang="tr-TR" sz="3600" dirty="0" err="1">
                <a:latin typeface="Calibri" panose="020F0502020204030204" pitchFamily="34" charset="0"/>
              </a:rPr>
              <a:t>managing</a:t>
            </a:r>
            <a:r>
              <a:rPr lang="tr-TR" sz="3600" dirty="0">
                <a:latin typeface="Calibri" panose="020F0502020204030204" pitchFamily="34" charset="0"/>
              </a:rPr>
              <a:t> </a:t>
            </a:r>
            <a:r>
              <a:rPr lang="tr-TR" sz="3600" dirty="0" err="1">
                <a:latin typeface="Calibri" panose="020F0502020204030204" pitchFamily="34" charset="0"/>
              </a:rPr>
              <a:t>the</a:t>
            </a:r>
            <a:r>
              <a:rPr lang="tr-TR" sz="3600" dirty="0">
                <a:latin typeface="Calibri" panose="020F0502020204030204" pitchFamily="34" charset="0"/>
              </a:rPr>
              <a:t> </a:t>
            </a:r>
            <a:r>
              <a:rPr lang="tr-TR" sz="3600" dirty="0" err="1">
                <a:latin typeface="Calibri" panose="020F0502020204030204" pitchFamily="34" charset="0"/>
              </a:rPr>
              <a:t>procurement</a:t>
            </a:r>
            <a:r>
              <a:rPr lang="tr-TR" sz="3600" dirty="0">
                <a:latin typeface="Calibri" panose="020F0502020204030204" pitchFamily="34" charset="0"/>
              </a:rPr>
              <a:t> </a:t>
            </a:r>
            <a:r>
              <a:rPr lang="tr-TR" sz="3600" dirty="0" err="1">
                <a:latin typeface="Calibri" panose="020F0502020204030204" pitchFamily="34" charset="0"/>
              </a:rPr>
              <a:t>process</a:t>
            </a:r>
            <a:r>
              <a:rPr lang="tr-TR" sz="3600" dirty="0">
                <a:latin typeface="Calibri" panose="020F0502020204030204" pitchFamily="34" charset="0"/>
              </a:rPr>
              <a:t> </a:t>
            </a:r>
            <a:r>
              <a:rPr lang="tr-TR" sz="3600" dirty="0" err="1">
                <a:latin typeface="Calibri" panose="020F0502020204030204" pitchFamily="34" charset="0"/>
              </a:rPr>
              <a:t>properly</a:t>
            </a:r>
            <a:r>
              <a:rPr lang="tr-TR" sz="3600" dirty="0">
                <a:latin typeface="Calibri" panose="020F0502020204030204" pitchFamily="34" charset="0"/>
              </a:rPr>
              <a:t>. </a:t>
            </a:r>
            <a:r>
              <a:rPr lang="tr-TR" sz="3600" dirty="0" err="1">
                <a:latin typeface="Calibri" panose="020F0502020204030204" pitchFamily="34" charset="0"/>
              </a:rPr>
              <a:t>The</a:t>
            </a:r>
            <a:r>
              <a:rPr lang="tr-TR" sz="3600" dirty="0">
                <a:latin typeface="Calibri" panose="020F0502020204030204" pitchFamily="34" charset="0"/>
              </a:rPr>
              <a:t> NHS is </a:t>
            </a:r>
            <a:r>
              <a:rPr lang="tr-TR" sz="3600" dirty="0" err="1">
                <a:latin typeface="Calibri" panose="020F0502020204030204" pitchFamily="34" charset="0"/>
              </a:rPr>
              <a:t>also</a:t>
            </a:r>
            <a:r>
              <a:rPr lang="tr-TR" sz="3600" dirty="0">
                <a:latin typeface="Calibri" panose="020F0502020204030204" pitchFamily="34" charset="0"/>
              </a:rPr>
              <a:t> </a:t>
            </a:r>
            <a:r>
              <a:rPr lang="tr-TR" sz="3600" dirty="0" err="1">
                <a:latin typeface="Calibri" panose="020F0502020204030204" pitchFamily="34" charset="0"/>
              </a:rPr>
              <a:t>the</a:t>
            </a:r>
            <a:r>
              <a:rPr lang="tr-TR" sz="3600" dirty="0">
                <a:latin typeface="Calibri" panose="020F0502020204030204" pitchFamily="34" charset="0"/>
              </a:rPr>
              <a:t> </a:t>
            </a:r>
            <a:r>
              <a:rPr lang="tr-TR" sz="3600" dirty="0" err="1">
                <a:latin typeface="Calibri" panose="020F0502020204030204" pitchFamily="34" charset="0"/>
              </a:rPr>
              <a:t>world's</a:t>
            </a:r>
            <a:r>
              <a:rPr lang="tr-TR" sz="3600" dirty="0">
                <a:latin typeface="Calibri" panose="020F0502020204030204" pitchFamily="34" charset="0"/>
              </a:rPr>
              <a:t> </a:t>
            </a:r>
            <a:r>
              <a:rPr lang="tr-TR" sz="3600" dirty="0" err="1">
                <a:latin typeface="Calibri" panose="020F0502020204030204" pitchFamily="34" charset="0"/>
              </a:rPr>
              <a:t>largest</a:t>
            </a:r>
            <a:r>
              <a:rPr lang="tr-TR" sz="3600" dirty="0">
                <a:latin typeface="Calibri" panose="020F0502020204030204" pitchFamily="34" charset="0"/>
              </a:rPr>
              <a:t> </a:t>
            </a:r>
            <a:r>
              <a:rPr lang="tr-TR" sz="3600" dirty="0" err="1">
                <a:latin typeface="Calibri" panose="020F0502020204030204" pitchFamily="34" charset="0"/>
              </a:rPr>
              <a:t>employer</a:t>
            </a:r>
            <a:r>
              <a:rPr lang="tr-TR" sz="3600" dirty="0">
                <a:latin typeface="Calibri" panose="020F0502020204030204" pitchFamily="34" charset="0"/>
              </a:rPr>
              <a:t> </a:t>
            </a:r>
            <a:r>
              <a:rPr lang="tr-TR" sz="3600" dirty="0" err="1">
                <a:latin typeface="Calibri" panose="020F0502020204030204" pitchFamily="34" charset="0"/>
              </a:rPr>
              <a:t>with</a:t>
            </a:r>
            <a:r>
              <a:rPr lang="tr-TR" sz="3600" dirty="0">
                <a:latin typeface="Calibri" panose="020F0502020204030204" pitchFamily="34" charset="0"/>
              </a:rPr>
              <a:t> 1.3 </a:t>
            </a:r>
            <a:r>
              <a:rPr lang="tr-TR" sz="3600" dirty="0" err="1">
                <a:latin typeface="Calibri" panose="020F0502020204030204" pitchFamily="34" charset="0"/>
              </a:rPr>
              <a:t>million</a:t>
            </a:r>
            <a:r>
              <a:rPr lang="tr-TR" sz="3600" dirty="0">
                <a:latin typeface="Calibri" panose="020F0502020204030204" pitchFamily="34" charset="0"/>
              </a:rPr>
              <a:t> </a:t>
            </a:r>
            <a:r>
              <a:rPr lang="tr-TR" sz="3600" dirty="0" err="1">
                <a:latin typeface="Calibri" panose="020F0502020204030204" pitchFamily="34" charset="0"/>
              </a:rPr>
              <a:t>employees</a:t>
            </a:r>
            <a:r>
              <a:rPr lang="tr-TR" sz="3600" dirty="0">
                <a:latin typeface="Calibri" panose="020F0502020204030204" pitchFamily="34" charset="0"/>
              </a:rPr>
              <a:t>. </a:t>
            </a:r>
            <a:endParaRPr lang="en-US" sz="3600" dirty="0">
              <a:latin typeface="Calibri" panose="020F0502020204030204" pitchFamily="34" charset="0"/>
            </a:endParaRPr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091CEA1B-2745-457F-B096-B22470C5CCEB}"/>
              </a:ext>
            </a:extLst>
          </p:cNvPr>
          <p:cNvPicPr/>
          <p:nvPr/>
        </p:nvPicPr>
        <p:blipFill>
          <a:blip r:embed="rId2"/>
          <a:srcRect/>
          <a:stretch/>
        </p:blipFill>
        <p:spPr bwMode="auto">
          <a:xfrm>
            <a:off x="11337717" y="117183"/>
            <a:ext cx="666750" cy="6667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163173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9C2B543-EDD4-40C1-8F1B-869F02EDEF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4406" y="2215994"/>
            <a:ext cx="8534400" cy="3615267"/>
          </a:xfrm>
        </p:spPr>
        <p:txBody>
          <a:bodyPr>
            <a:normAutofit fontScale="92500"/>
          </a:bodyPr>
          <a:lstStyle/>
          <a:p>
            <a:pPr algn="just"/>
            <a:r>
              <a:rPr lang="tr-TR" sz="3600" dirty="0" err="1">
                <a:latin typeface="Calibri" panose="020F0502020204030204" pitchFamily="34" charset="0"/>
              </a:rPr>
              <a:t>Out</a:t>
            </a:r>
            <a:r>
              <a:rPr lang="tr-TR" sz="3600" dirty="0">
                <a:latin typeface="Calibri" panose="020F0502020204030204" pitchFamily="34" charset="0"/>
              </a:rPr>
              <a:t> of </a:t>
            </a:r>
            <a:r>
              <a:rPr lang="tr-TR" sz="3600" dirty="0" err="1">
                <a:latin typeface="Calibri" panose="020F0502020204030204" pitchFamily="34" charset="0"/>
              </a:rPr>
              <a:t>pandemic</a:t>
            </a:r>
            <a:r>
              <a:rPr lang="tr-TR" sz="3600" dirty="0">
                <a:latin typeface="Calibri" panose="020F0502020204030204" pitchFamily="34" charset="0"/>
              </a:rPr>
              <a:t> </a:t>
            </a:r>
            <a:r>
              <a:rPr lang="tr-TR" sz="3600" dirty="0" err="1">
                <a:latin typeface="Calibri" panose="020F0502020204030204" pitchFamily="34" charset="0"/>
              </a:rPr>
              <a:t>periods</a:t>
            </a:r>
            <a:r>
              <a:rPr lang="tr-TR" sz="3600" dirty="0">
                <a:latin typeface="Calibri" panose="020F0502020204030204" pitchFamily="34" charset="0"/>
              </a:rPr>
              <a:t>, </a:t>
            </a:r>
            <a:r>
              <a:rPr lang="tr-TR" sz="3600" dirty="0" err="1">
                <a:latin typeface="Calibri" panose="020F0502020204030204" pitchFamily="34" charset="0"/>
              </a:rPr>
              <a:t>approximately</a:t>
            </a:r>
            <a:r>
              <a:rPr lang="tr-TR" sz="3600" dirty="0">
                <a:latin typeface="Calibri" panose="020F0502020204030204" pitchFamily="34" charset="0"/>
              </a:rPr>
              <a:t> 835,000 </a:t>
            </a:r>
            <a:r>
              <a:rPr lang="tr-TR" sz="3600" dirty="0" err="1">
                <a:latin typeface="Calibri" panose="020F0502020204030204" pitchFamily="34" charset="0"/>
              </a:rPr>
              <a:t>people</a:t>
            </a:r>
            <a:r>
              <a:rPr lang="tr-TR" sz="3600" dirty="0">
                <a:latin typeface="Calibri" panose="020F0502020204030204" pitchFamily="34" charset="0"/>
              </a:rPr>
              <a:t> </a:t>
            </a:r>
            <a:r>
              <a:rPr lang="tr-TR" sz="3600" dirty="0" err="1">
                <a:latin typeface="Calibri" panose="020F0502020204030204" pitchFamily="34" charset="0"/>
              </a:rPr>
              <a:t>visit</a:t>
            </a:r>
            <a:r>
              <a:rPr lang="tr-TR" sz="3600" dirty="0">
                <a:latin typeface="Calibri" panose="020F0502020204030204" pitchFamily="34" charset="0"/>
              </a:rPr>
              <a:t> </a:t>
            </a:r>
            <a:r>
              <a:rPr lang="tr-TR" sz="3600" dirty="0" err="1">
                <a:latin typeface="Calibri" panose="020F0502020204030204" pitchFamily="34" charset="0"/>
              </a:rPr>
              <a:t>health</a:t>
            </a:r>
            <a:r>
              <a:rPr lang="tr-TR" sz="3600" dirty="0">
                <a:latin typeface="Calibri" panose="020F0502020204030204" pitchFamily="34" charset="0"/>
              </a:rPr>
              <a:t> </a:t>
            </a:r>
            <a:r>
              <a:rPr lang="tr-TR" sz="3600" dirty="0" err="1">
                <a:latin typeface="Calibri" panose="020F0502020204030204" pitchFamily="34" charset="0"/>
              </a:rPr>
              <a:t>centers</a:t>
            </a:r>
            <a:r>
              <a:rPr lang="tr-TR" sz="3600" dirty="0">
                <a:latin typeface="Calibri" panose="020F0502020204030204" pitchFamily="34" charset="0"/>
              </a:rPr>
              <a:t> in 1 </a:t>
            </a:r>
            <a:r>
              <a:rPr lang="tr-TR" sz="3600" dirty="0" err="1">
                <a:latin typeface="Calibri" panose="020F0502020204030204" pitchFamily="34" charset="0"/>
              </a:rPr>
              <a:t>day</a:t>
            </a:r>
            <a:r>
              <a:rPr lang="tr-TR" sz="3600" dirty="0">
                <a:latin typeface="Calibri" panose="020F0502020204030204" pitchFamily="34" charset="0"/>
              </a:rPr>
              <a:t>, 50,000 </a:t>
            </a:r>
            <a:r>
              <a:rPr lang="tr-TR" sz="3600" dirty="0" err="1">
                <a:latin typeface="Calibri" panose="020F0502020204030204" pitchFamily="34" charset="0"/>
              </a:rPr>
              <a:t>people</a:t>
            </a:r>
            <a:r>
              <a:rPr lang="tr-TR" sz="3600" dirty="0">
                <a:latin typeface="Calibri" panose="020F0502020204030204" pitchFamily="34" charset="0"/>
              </a:rPr>
              <a:t> </a:t>
            </a:r>
            <a:r>
              <a:rPr lang="tr-TR" sz="3600" dirty="0" err="1">
                <a:latin typeface="Calibri" panose="020F0502020204030204" pitchFamily="34" charset="0"/>
              </a:rPr>
              <a:t>receive</a:t>
            </a:r>
            <a:r>
              <a:rPr lang="tr-TR" sz="3600" dirty="0">
                <a:latin typeface="Calibri" panose="020F0502020204030204" pitchFamily="34" charset="0"/>
              </a:rPr>
              <a:t> </a:t>
            </a:r>
            <a:r>
              <a:rPr lang="tr-TR" sz="3600" dirty="0" err="1">
                <a:latin typeface="Calibri" panose="020F0502020204030204" pitchFamily="34" charset="0"/>
              </a:rPr>
              <a:t>emergency</a:t>
            </a:r>
            <a:r>
              <a:rPr lang="tr-TR" sz="3600" dirty="0">
                <a:latin typeface="Calibri" panose="020F0502020204030204" pitchFamily="34" charset="0"/>
              </a:rPr>
              <a:t> </a:t>
            </a:r>
            <a:r>
              <a:rPr lang="tr-TR" sz="3600" dirty="0" err="1">
                <a:latin typeface="Calibri" panose="020F0502020204030204" pitchFamily="34" charset="0"/>
              </a:rPr>
              <a:t>services</a:t>
            </a:r>
            <a:r>
              <a:rPr lang="tr-TR" sz="3600" dirty="0">
                <a:latin typeface="Calibri" panose="020F0502020204030204" pitchFamily="34" charset="0"/>
              </a:rPr>
              <a:t> </a:t>
            </a:r>
            <a:r>
              <a:rPr lang="tr-TR" sz="3600" dirty="0" err="1">
                <a:latin typeface="Calibri" panose="020F0502020204030204" pitchFamily="34" charset="0"/>
              </a:rPr>
              <a:t>and</a:t>
            </a:r>
            <a:r>
              <a:rPr lang="tr-TR" sz="3600" dirty="0">
                <a:latin typeface="Calibri" panose="020F0502020204030204" pitchFamily="34" charset="0"/>
              </a:rPr>
              <a:t> 36,000 </a:t>
            </a:r>
            <a:r>
              <a:rPr lang="tr-TR" sz="3600" dirty="0" err="1">
                <a:latin typeface="Calibri" panose="020F0502020204030204" pitchFamily="34" charset="0"/>
              </a:rPr>
              <a:t>people</a:t>
            </a:r>
            <a:r>
              <a:rPr lang="tr-TR" sz="3600" dirty="0">
                <a:latin typeface="Calibri" panose="020F0502020204030204" pitchFamily="34" charset="0"/>
              </a:rPr>
              <a:t> </a:t>
            </a:r>
            <a:r>
              <a:rPr lang="tr-TR" sz="3600" dirty="0" err="1">
                <a:latin typeface="Calibri" panose="020F0502020204030204" pitchFamily="34" charset="0"/>
              </a:rPr>
              <a:t>visit</a:t>
            </a:r>
            <a:r>
              <a:rPr lang="tr-TR" sz="3600" dirty="0">
                <a:latin typeface="Calibri" panose="020F0502020204030204" pitchFamily="34" charset="0"/>
              </a:rPr>
              <a:t> </a:t>
            </a:r>
            <a:r>
              <a:rPr lang="tr-TR" sz="3600" dirty="0" err="1">
                <a:latin typeface="Calibri" panose="020F0502020204030204" pitchFamily="34" charset="0"/>
              </a:rPr>
              <a:t>hospitals</a:t>
            </a:r>
            <a:r>
              <a:rPr lang="tr-TR" sz="3600" dirty="0">
                <a:latin typeface="Calibri" panose="020F0502020204030204" pitchFamily="34" charset="0"/>
              </a:rPr>
              <a:t> </a:t>
            </a:r>
            <a:r>
              <a:rPr lang="tr-TR" sz="3600" dirty="0" err="1">
                <a:latin typeface="Calibri" panose="020F0502020204030204" pitchFamily="34" charset="0"/>
              </a:rPr>
              <a:t>by</a:t>
            </a:r>
            <a:r>
              <a:rPr lang="tr-TR" sz="3600" dirty="0">
                <a:latin typeface="Calibri" panose="020F0502020204030204" pitchFamily="34" charset="0"/>
              </a:rPr>
              <a:t> </a:t>
            </a:r>
            <a:r>
              <a:rPr lang="tr-TR" sz="3600" dirty="0" err="1">
                <a:latin typeface="Calibri" panose="020F0502020204030204" pitchFamily="34" charset="0"/>
              </a:rPr>
              <a:t>appointment</a:t>
            </a:r>
            <a:r>
              <a:rPr lang="tr-TR" sz="3600" dirty="0">
                <a:latin typeface="Calibri" panose="020F0502020204030204" pitchFamily="34" charset="0"/>
              </a:rPr>
              <a:t>. </a:t>
            </a:r>
            <a:r>
              <a:rPr lang="tr-TR" sz="3600" dirty="0" err="1">
                <a:latin typeface="Calibri" panose="020F0502020204030204" pitchFamily="34" charset="0"/>
              </a:rPr>
              <a:t>The</a:t>
            </a:r>
            <a:r>
              <a:rPr lang="tr-TR" sz="3600" dirty="0">
                <a:latin typeface="Calibri" panose="020F0502020204030204" pitchFamily="34" charset="0"/>
              </a:rPr>
              <a:t> </a:t>
            </a:r>
            <a:r>
              <a:rPr lang="tr-TR" sz="3600" dirty="0" err="1">
                <a:latin typeface="Calibri" panose="020F0502020204030204" pitchFamily="34" charset="0"/>
              </a:rPr>
              <a:t>Ministry</a:t>
            </a:r>
            <a:r>
              <a:rPr lang="tr-TR" sz="3600" dirty="0">
                <a:latin typeface="Calibri" panose="020F0502020204030204" pitchFamily="34" charset="0"/>
              </a:rPr>
              <a:t> of </a:t>
            </a:r>
            <a:r>
              <a:rPr lang="tr-TR" sz="3600" dirty="0" err="1">
                <a:latin typeface="Calibri" panose="020F0502020204030204" pitchFamily="34" charset="0"/>
              </a:rPr>
              <a:t>Health</a:t>
            </a:r>
            <a:r>
              <a:rPr lang="tr-TR" sz="3600" dirty="0">
                <a:latin typeface="Calibri" panose="020F0502020204030204" pitchFamily="34" charset="0"/>
              </a:rPr>
              <a:t> has </a:t>
            </a:r>
            <a:r>
              <a:rPr lang="tr-TR" sz="3600" dirty="0" err="1">
                <a:latin typeface="Calibri" panose="020F0502020204030204" pitchFamily="34" charset="0"/>
              </a:rPr>
              <a:t>spent</a:t>
            </a:r>
            <a:r>
              <a:rPr lang="tr-TR" sz="3600" dirty="0">
                <a:latin typeface="Calibri" panose="020F0502020204030204" pitchFamily="34" charset="0"/>
              </a:rPr>
              <a:t> 130 </a:t>
            </a:r>
            <a:r>
              <a:rPr lang="tr-TR" sz="3600" dirty="0" err="1">
                <a:latin typeface="Calibri" panose="020F0502020204030204" pitchFamily="34" charset="0"/>
              </a:rPr>
              <a:t>billion</a:t>
            </a:r>
            <a:r>
              <a:rPr lang="tr-TR" sz="3600" dirty="0">
                <a:latin typeface="Calibri" panose="020F0502020204030204" pitchFamily="34" charset="0"/>
              </a:rPr>
              <a:t> GBP on </a:t>
            </a:r>
            <a:r>
              <a:rPr lang="tr-TR" sz="3600" dirty="0" err="1">
                <a:latin typeface="Calibri" panose="020F0502020204030204" pitchFamily="34" charset="0"/>
              </a:rPr>
              <a:t>the</a:t>
            </a:r>
            <a:r>
              <a:rPr lang="tr-TR" sz="3600" dirty="0">
                <a:latin typeface="Calibri" panose="020F0502020204030204" pitchFamily="34" charset="0"/>
              </a:rPr>
              <a:t> </a:t>
            </a:r>
            <a:r>
              <a:rPr lang="tr-TR" sz="3600" dirty="0" err="1">
                <a:latin typeface="Calibri" panose="020F0502020204030204" pitchFamily="34" charset="0"/>
              </a:rPr>
              <a:t>healthcare</a:t>
            </a:r>
            <a:r>
              <a:rPr lang="tr-TR" sz="3600" dirty="0">
                <a:latin typeface="Calibri" panose="020F0502020204030204" pitchFamily="34" charset="0"/>
              </a:rPr>
              <a:t> </a:t>
            </a:r>
            <a:r>
              <a:rPr lang="tr-TR" sz="3600" dirty="0" err="1">
                <a:latin typeface="Calibri" panose="020F0502020204030204" pitchFamily="34" charset="0"/>
              </a:rPr>
              <a:t>sector</a:t>
            </a:r>
            <a:r>
              <a:rPr lang="tr-TR" sz="3600" dirty="0">
                <a:latin typeface="Calibri" panose="020F0502020204030204" pitchFamily="34" charset="0"/>
              </a:rPr>
              <a:t> </a:t>
            </a:r>
            <a:r>
              <a:rPr lang="tr-TR" sz="3600" dirty="0" err="1">
                <a:latin typeface="Calibri" panose="020F0502020204030204" pitchFamily="34" charset="0"/>
              </a:rPr>
              <a:t>alone</a:t>
            </a:r>
            <a:r>
              <a:rPr lang="tr-TR" sz="3600" dirty="0">
                <a:latin typeface="Calibri" panose="020F0502020204030204" pitchFamily="34" charset="0"/>
              </a:rPr>
              <a:t> in 2019/20.</a:t>
            </a:r>
            <a:endParaRPr lang="en-US" sz="3600" dirty="0">
              <a:latin typeface="Calibri" panose="020F0502020204030204" pitchFamily="34" charset="0"/>
            </a:endParaRPr>
          </a:p>
          <a:p>
            <a:endParaRPr lang="en-US" dirty="0"/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A75F381F-3F32-407B-9623-B730B5F87B96}"/>
              </a:ext>
            </a:extLst>
          </p:cNvPr>
          <p:cNvPicPr/>
          <p:nvPr/>
        </p:nvPicPr>
        <p:blipFill>
          <a:blip r:embed="rId2"/>
          <a:srcRect/>
          <a:stretch/>
        </p:blipFill>
        <p:spPr bwMode="auto">
          <a:xfrm>
            <a:off x="11300801" y="164630"/>
            <a:ext cx="666750" cy="6667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37386848"/>
      </p:ext>
    </p:extLst>
  </p:cSld>
  <p:clrMapOvr>
    <a:masterClrMapping/>
  </p:clrMapOvr>
</p:sld>
</file>

<file path=ppt/theme/theme1.xml><?xml version="1.0" encoding="utf-8"?>
<a:theme xmlns:a="http://schemas.openxmlformats.org/drawingml/2006/main" name="Dili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uğulu Cam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5</TotalTime>
  <Words>272</Words>
  <Application>Microsoft Office PowerPoint</Application>
  <PresentationFormat>Widescreen</PresentationFormat>
  <Paragraphs>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Aharoni</vt:lpstr>
      <vt:lpstr>Calibri</vt:lpstr>
      <vt:lpstr>Century Gothic</vt:lpstr>
      <vt:lpstr>Wingdings 3</vt:lpstr>
      <vt:lpstr>Dilim</vt:lpstr>
      <vt:lpstr> 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</dc:title>
  <dc:creator>ARZU BALKAS</dc:creator>
  <cp:lastModifiedBy>Murat Taşkın</cp:lastModifiedBy>
  <cp:revision>4</cp:revision>
  <dcterms:created xsi:type="dcterms:W3CDTF">2020-11-22T23:30:05Z</dcterms:created>
  <dcterms:modified xsi:type="dcterms:W3CDTF">2020-12-05T09:21:19Z</dcterms:modified>
</cp:coreProperties>
</file>